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98" r:id="rId4"/>
    <p:sldId id="305" r:id="rId5"/>
    <p:sldId id="270" r:id="rId6"/>
    <p:sldId id="271" r:id="rId7"/>
    <p:sldId id="261" r:id="rId8"/>
    <p:sldId id="272" r:id="rId9"/>
    <p:sldId id="284" r:id="rId10"/>
    <p:sldId id="274" r:id="rId11"/>
    <p:sldId id="281" r:id="rId12"/>
    <p:sldId id="280" r:id="rId13"/>
    <p:sldId id="282" r:id="rId14"/>
    <p:sldId id="275" r:id="rId15"/>
    <p:sldId id="283" r:id="rId16"/>
    <p:sldId id="276" r:id="rId17"/>
    <p:sldId id="285" r:id="rId18"/>
    <p:sldId id="302" r:id="rId19"/>
    <p:sldId id="269" r:id="rId20"/>
    <p:sldId id="268" r:id="rId21"/>
    <p:sldId id="292" r:id="rId22"/>
    <p:sldId id="265" r:id="rId23"/>
    <p:sldId id="291" r:id="rId24"/>
    <p:sldId id="260" r:id="rId25"/>
    <p:sldId id="263" r:id="rId26"/>
    <p:sldId id="299" r:id="rId27"/>
    <p:sldId id="303" r:id="rId28"/>
    <p:sldId id="258" r:id="rId29"/>
    <p:sldId id="304" r:id="rId30"/>
    <p:sldId id="297" r:id="rId31"/>
    <p:sldId id="278" r:id="rId32"/>
    <p:sldId id="293" r:id="rId33"/>
    <p:sldId id="294" r:id="rId34"/>
    <p:sldId id="295" r:id="rId35"/>
    <p:sldId id="296" r:id="rId36"/>
    <p:sldId id="266" r:id="rId37"/>
    <p:sldId id="288" r:id="rId38"/>
    <p:sldId id="286" r:id="rId39"/>
    <p:sldId id="287" r:id="rId40"/>
    <p:sldId id="289" r:id="rId41"/>
    <p:sldId id="290" r:id="rId42"/>
    <p:sldId id="267" r:id="rId43"/>
    <p:sldId id="306" r:id="rId44"/>
    <p:sldId id="279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9C7B70A-3086-4176-F0B4-6F4999B66540}" name="Sippaphat Pitiwan" initials="SP" userId="0795a5f18a1f7424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42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50" Type="http://schemas.microsoft.com/office/2018/10/relationships/authors" Target="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9A2B2-E9C3-9436-22E4-090781D750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83DAC0-F81A-342C-1277-BEB9FC009B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A44B30-8E64-4F44-4E6E-AC0CAB997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A5D43-59AC-4DE4-AABE-3CA6D6850147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358DA-C705-AB5B-6096-AC986E775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8C7AEE-B4E6-A7AD-631C-7CC9843C8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DB0D0-B87E-491B-A8CE-C3E8F85D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815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9A376-AB86-0C79-71D8-1D5A88274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6B500D-F483-43C2-D912-FB391DA26F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D006ED-8963-C028-DC9C-6683BC3E8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A5D43-59AC-4DE4-AABE-3CA6D6850147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0412AF-2375-85E2-893D-5E9C2552C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ECA00B-F0D6-2947-5C33-DFD2E4E10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DB0D0-B87E-491B-A8CE-C3E8F85D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189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59050C-94CA-3BBB-8077-FA44D79594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92735F-BBE7-A26A-052D-485801AD80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D2236B-5F8F-779A-B424-471247CC3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A5D43-59AC-4DE4-AABE-3CA6D6850147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55C44-3757-401A-D2D3-74F34BDE1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BB31E-5375-6893-EF69-99F48558A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DB0D0-B87E-491B-A8CE-C3E8F85D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941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6B2AC-01A6-5871-DA8C-D70F2A7AE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7608C-0DB6-8F5F-F2A8-328A3A1B74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60B198-006D-9E94-25F4-1346610FD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A5D43-59AC-4DE4-AABE-3CA6D6850147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E8027-51F5-AFC0-35B4-58A1E430A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309794-5597-6C97-9D0C-A4C75615A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DB0D0-B87E-491B-A8CE-C3E8F85D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25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8E459-4471-C6D2-65ED-ABA983B40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0BFDF-79DF-23EC-BC66-05F9880F94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43A67-2D38-DA46-5752-4B4B9EFC1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A5D43-59AC-4DE4-AABE-3CA6D6850147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D3867-8E21-8945-10BB-037105056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5CC01-7828-31D9-BB52-82554BE09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DB0D0-B87E-491B-A8CE-C3E8F85D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987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8018B-0281-11F1-CD94-AB7E42F11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4E48D-F1CA-581E-BB70-70B060DCA9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047F64-D68B-6223-920C-E326E541A3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884753-202A-017B-625A-8E06AAA81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A5D43-59AC-4DE4-AABE-3CA6D6850147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016F3C-F769-984A-34D2-0BE4500BD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5F96DD-2570-8B68-7248-7405A0EA6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DB0D0-B87E-491B-A8CE-C3E8F85D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209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FEF17-C575-3558-D672-0625EA2EB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BA6B08-727E-5FCA-E135-BA42CB783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1F864-16A3-F560-0A1F-35947021B6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17C598-5939-4525-93C0-39172CAE9C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A93B6C-A76E-47D9-00DF-A485FE5509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708D57-E99C-D324-E9E0-12662B771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A5D43-59AC-4DE4-AABE-3CA6D6850147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B16B55-771E-7FDB-1158-ADCE444F2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80226F-6337-00B3-E068-7274FEEB1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DB0D0-B87E-491B-A8CE-C3E8F85D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830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3D8AE-DC98-B1DF-B395-897E7A20F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6C878D-A90F-2046-0483-C553459AD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A5D43-59AC-4DE4-AABE-3CA6D6850147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F78FDD-5E70-9B31-BE6C-6ED84B1CD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C925CD-3CCF-060E-D75D-85B7005A2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DB0D0-B87E-491B-A8CE-C3E8F85D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19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99D13A-3899-397C-CB3D-68437B510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A5D43-59AC-4DE4-AABE-3CA6D6850147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697716-7A68-6EB8-F2B5-82A90E836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609960-27E0-9772-71AB-5DDBE02F3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DB0D0-B87E-491B-A8CE-C3E8F85D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558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C95AD-5F8D-A7A4-B2BC-216757CD1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DF78D-5082-952F-4432-895093E2FF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FA911D-574D-97F5-1997-1343940052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A4F286-7A99-C0F3-055F-1F6DA725A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A5D43-59AC-4DE4-AABE-3CA6D6850147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511B3-0447-43CC-7DC5-B88B6FC9C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C72503-0677-78B4-70E5-8AEC401A2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DB0D0-B87E-491B-A8CE-C3E8F85D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484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FF62D-816F-0CDC-6E0E-350BEAAC4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E4CEB8-1B3A-3E55-33AA-1212EAB475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CA988A-97C2-01C9-D5EE-2B1B156D38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30859-8E5F-B9F1-D788-7E3F4401B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A5D43-59AC-4DE4-AABE-3CA6D6850147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1D69B7-D576-7DF8-1E63-8C644552D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9A935-7637-9CB1-79FB-1CBBE397A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DB0D0-B87E-491B-A8CE-C3E8F85D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79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8E085D-BCA2-A687-C719-934088F50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DA85BE-F062-A0FE-54E6-72522DD449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B5B04F-6ADF-A437-DD89-3BBC204DF8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8A5D43-59AC-4DE4-AABE-3CA6D6850147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AA6CEC-AECC-6D7C-A011-5B874A6023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D40ACA-9AE5-3AB1-60F5-25B43A00B6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FDB0D0-B87E-491B-A8CE-C3E8F85D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339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osda.kmitl.ac.th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7.01926" TargetMode="External"/><Relationship Id="rId7" Type="http://schemas.openxmlformats.org/officeDocument/2006/relationships/hyperlink" Target="https://arxiv.org/abs/2311.11347" TargetMode="External"/><Relationship Id="rId2" Type="http://schemas.openxmlformats.org/officeDocument/2006/relationships/hyperlink" Target="https://arxiv.org/abs/2312.1659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pdf/2401.04148.pdf" TargetMode="External"/><Relationship Id="rId5" Type="http://schemas.openxmlformats.org/officeDocument/2006/relationships/hyperlink" Target="https://arxiv.org/abs/2401.00713" TargetMode="External"/><Relationship Id="rId4" Type="http://schemas.openxmlformats.org/officeDocument/2006/relationships/hyperlink" Target="https://arxiv.org/abs/2206.09112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document/9294557" TargetMode="External"/><Relationship Id="rId7" Type="http://schemas.openxmlformats.org/officeDocument/2006/relationships/hyperlink" Target="https://arxiv.org/abs/1812.00979" TargetMode="External"/><Relationship Id="rId2" Type="http://schemas.openxmlformats.org/officeDocument/2006/relationships/hyperlink" Target="https://arxiv.org/abs/2002.04096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908.10218" TargetMode="External"/><Relationship Id="rId5" Type="http://schemas.openxmlformats.org/officeDocument/2006/relationships/hyperlink" Target="https://arxiv.org/abs/1911.06294" TargetMode="External"/><Relationship Id="rId4" Type="http://schemas.openxmlformats.org/officeDocument/2006/relationships/hyperlink" Target="https://arxiv.org/ftp/arxiv/papers/1906/1906.11362.pdf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37fb_39e3Xk?feature=oembed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ailway.co.th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2226C-AC04-9FE7-782A-0262DD8CC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ea typeface="Calibri Light"/>
                <a:cs typeface="Times New Roman" panose="02020603050405020304" pitchFamily="18" charset="0"/>
              </a:rPr>
              <a:t>Proposal paper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7ACF22-14FD-716D-EDD1-925C4B6BBF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00461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Times New Roman"/>
                <a:ea typeface="Calibri"/>
                <a:cs typeface="Times New Roman"/>
              </a:rPr>
              <a:t>DCTV :Dynamically Controlled Traffic lights using VAE and custom loss</a:t>
            </a:r>
            <a:endParaRPr lang="en-US" dirty="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528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983435-F73D-3A24-398A-B7CE27A5BD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FA84B-358A-1AF0-8748-FC31F2A25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Font typeface="Arial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Junction traffic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4AD0F-C723-22F3-11EA-C1C1BC8B54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Traffic Data Collection:</a:t>
            </a:r>
          </a:p>
          <a:p>
            <a:pPr lvl="1"/>
            <a:r>
              <a:rPr lang="en-US" sz="2000">
                <a:latin typeface="Times New Roman"/>
                <a:cs typeface="Times New Roman"/>
              </a:rPr>
              <a:t>The system will utilize a combination of sensors (e.g., video cameras, inductive loop detectors) to collect real-time traffic data at the "</a:t>
            </a:r>
            <a:r>
              <a:rPr lang="en-US" sz="2000" err="1">
                <a:latin typeface="Times New Roman"/>
                <a:cs typeface="Times New Roman"/>
              </a:rPr>
              <a:t>Pra</a:t>
            </a:r>
            <a:r>
              <a:rPr lang="en-US" sz="2000">
                <a:latin typeface="Times New Roman"/>
                <a:cs typeface="Times New Roman"/>
              </a:rPr>
              <a:t> </a:t>
            </a:r>
            <a:r>
              <a:rPr lang="en-US" sz="2000" err="1">
                <a:latin typeface="Times New Roman"/>
                <a:cs typeface="Times New Roman"/>
              </a:rPr>
              <a:t>Jom</a:t>
            </a:r>
            <a:r>
              <a:rPr lang="en-US" sz="2000">
                <a:latin typeface="Times New Roman"/>
                <a:cs typeface="Times New Roman"/>
              </a:rPr>
              <a:t> </a:t>
            </a:r>
            <a:r>
              <a:rPr lang="en-US" sz="2000" err="1">
                <a:latin typeface="Times New Roman"/>
                <a:cs typeface="Times New Roman"/>
              </a:rPr>
              <a:t>Klao</a:t>
            </a:r>
            <a:r>
              <a:rPr lang="en-US" sz="2000">
                <a:latin typeface="Times New Roman"/>
                <a:cs typeface="Times New Roman"/>
              </a:rPr>
              <a:t>" intersection.</a:t>
            </a:r>
          </a:p>
          <a:p>
            <a:pPr lvl="1"/>
            <a:r>
              <a:rPr lang="en-US" sz="2000">
                <a:solidFill>
                  <a:srgbClr val="C00000"/>
                </a:solidFill>
                <a:latin typeface="Times New Roman"/>
                <a:cs typeface="Times New Roman"/>
              </a:rPr>
              <a:t>Collected data will include:</a:t>
            </a:r>
          </a:p>
          <a:p>
            <a:pPr marL="0" indent="0">
              <a:buNone/>
            </a:pPr>
            <a:r>
              <a:rPr lang="en-US" sz="2000">
                <a:latin typeface="Times New Roman"/>
                <a:cs typeface="Times New Roman"/>
              </a:rPr>
              <a:t>	Vehicle counts per lane</a:t>
            </a:r>
          </a:p>
          <a:p>
            <a:pPr marL="0" indent="0">
              <a:buNone/>
            </a:pPr>
            <a:r>
              <a:rPr lang="en-US" sz="2000">
                <a:latin typeface="Times New Roman"/>
                <a:cs typeface="Times New Roman"/>
              </a:rPr>
              <a:t>	Queue lengths in each direction</a:t>
            </a:r>
          </a:p>
          <a:p>
            <a:pPr marL="0" indent="0">
              <a:buNone/>
            </a:pPr>
            <a:r>
              <a:rPr lang="en-US" sz="2000">
                <a:latin typeface="Times New Roman"/>
                <a:cs typeface="Times New Roman"/>
              </a:rPr>
              <a:t>	Traffic density estimates</a:t>
            </a:r>
          </a:p>
        </p:txBody>
      </p:sp>
    </p:spTree>
    <p:extLst>
      <p:ext uri="{BB962C8B-B14F-4D97-AF65-F5344CB8AC3E}">
        <p14:creationId xmlns:p14="http://schemas.microsoft.com/office/powerpoint/2010/main" val="2234529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7ADC2C-AE0C-2F13-8723-9469FC0B6B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5AD6F-7E78-E5E1-F66E-7DFC34221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Font typeface="Arial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Junction traffic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2291B-3565-A397-66E4-968A6A669F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Traffic Flow Analysis:</a:t>
            </a:r>
          </a:p>
          <a:p>
            <a:pPr lvl="1"/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The VAE (Variational Autoencoder) model will analyze traffic data to identify underlying patterns and trends in traffic flow.</a:t>
            </a:r>
          </a:p>
          <a:p>
            <a:pPr lvl="1"/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The Transformer-based model will focus on predicting short-term traffic demand and potential congestion hotspots.</a:t>
            </a:r>
          </a:p>
          <a:p>
            <a:pPr lvl="1"/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***The system will explicitly model turning movements (left, right, straight) at the junction to enable more precise traffic control.***</a:t>
            </a:r>
          </a:p>
        </p:txBody>
      </p:sp>
    </p:spTree>
    <p:extLst>
      <p:ext uri="{BB962C8B-B14F-4D97-AF65-F5344CB8AC3E}">
        <p14:creationId xmlns:p14="http://schemas.microsoft.com/office/powerpoint/2010/main" val="9354503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EF93F3-1C85-66B2-89C9-81B1E9F616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0344F-5949-FFD2-B814-36CB5F7D1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Font typeface="Arial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Junction traffic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1907D2-66DB-FFB5-8AFD-449B410E4A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Traffic Signal Control:</a:t>
            </a:r>
          </a:p>
          <a:p>
            <a:pPr lvl="1"/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A reinforcement learning algorithm will be used to dynamically optimize traffic signal timings (green phase durations, cycle time) based on real-time traffic conditions.</a:t>
            </a:r>
          </a:p>
          <a:p>
            <a:pPr lvl="1"/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will adapt signal timings to minimize overall vehicle delay and maximize traffic throughput.</a:t>
            </a:r>
          </a:p>
          <a:p>
            <a:pPr lvl="1"/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Prioritization mechanisms will be implemented for emergency vehicles and potentially public transit, depending on project requirements.</a:t>
            </a:r>
            <a:endParaRPr lang="en-US" sz="200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8871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64C20F-35DF-AE4E-5B80-95CD6FA4D2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1582F-D4D9-98BE-45B0-8E307F138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Font typeface="Arial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Junction traffic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42468-02A2-0480-2819-D4DE989EEC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Performance Evaluation:</a:t>
            </a:r>
          </a:p>
          <a:p>
            <a:pPr lvl="1"/>
            <a:r>
              <a:rPr lang="en-US" sz="2000">
                <a:latin typeface="Times New Roman"/>
                <a:cs typeface="Times New Roman"/>
              </a:rPr>
              <a:t>The system's performance will be evaluated using the following metrics:</a:t>
            </a:r>
          </a:p>
          <a:p>
            <a:pPr lvl="2"/>
            <a:r>
              <a:rPr lang="en-US">
                <a:latin typeface="Times New Roman"/>
                <a:cs typeface="Times New Roman"/>
              </a:rPr>
              <a:t>Average vehicle delay</a:t>
            </a:r>
          </a:p>
          <a:p>
            <a:pPr lvl="2"/>
            <a:r>
              <a:rPr lang="en-US" sz="2000">
                <a:latin typeface="Times New Roman"/>
                <a:cs typeface="Times New Roman"/>
              </a:rPr>
              <a:t>Intersection throughput</a:t>
            </a:r>
          </a:p>
          <a:p>
            <a:pPr lvl="2"/>
            <a:r>
              <a:rPr lang="en-US" sz="2000">
                <a:latin typeface="Times New Roman"/>
                <a:cs typeface="Times New Roman"/>
              </a:rPr>
              <a:t>Queue lengths</a:t>
            </a:r>
          </a:p>
          <a:p>
            <a:pPr lvl="2"/>
            <a:r>
              <a:rPr lang="en-US">
                <a:latin typeface="Times New Roman"/>
                <a:cs typeface="Times New Roman"/>
              </a:rPr>
              <a:t>Potential reduction in fuel consumption and emissions (if data is available)</a:t>
            </a:r>
            <a:endParaRPr lang="en-US"/>
          </a:p>
          <a:p>
            <a:pPr marL="0" indent="0">
              <a:buNone/>
            </a:pPr>
            <a:r>
              <a:rPr lang="en-US" sz="2000">
                <a:latin typeface="Times New Roman"/>
                <a:cs typeface="Times New Roman"/>
              </a:rPr>
              <a:t>A traffic simulation environment will be used for initial testing and evaluation before real-world deployment.</a:t>
            </a:r>
          </a:p>
        </p:txBody>
      </p:sp>
    </p:spTree>
    <p:extLst>
      <p:ext uri="{BB962C8B-B14F-4D97-AF65-F5344CB8AC3E}">
        <p14:creationId xmlns:p14="http://schemas.microsoft.com/office/powerpoint/2010/main" val="17801177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4EE18F-E48D-AF3D-A240-76B15D0D02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A4DFA-B998-76FE-E90F-875685F66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Traffic light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10BCEB-10A4-4631-327A-E0EEB3708C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Dynamic Timing: 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	Traffic light phase durations (green, yellow, red) will not be fixed. Instead, they will be dynamically determined by the traffic control system.</a:t>
            </a:r>
          </a:p>
          <a:p>
            <a:r>
              <a:rPr lang="en-US" sz="200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Real-Time Optimization: 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	The VAE and Transformer models, in conjunction with a suitable optimization algorithm (e.g., reinforcement learning), will calculate optimal signal timings based on 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following factors: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		Real-time traffic density and flow patterns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		Train arrival and departure times from the integrated timetable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		Pedestrian volumes (if pedestrian crossing times are integrated)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		Priority rules (e.g., emergency vehicle passage)</a:t>
            </a:r>
          </a:p>
        </p:txBody>
      </p:sp>
    </p:spTree>
    <p:extLst>
      <p:ext uri="{BB962C8B-B14F-4D97-AF65-F5344CB8AC3E}">
        <p14:creationId xmlns:p14="http://schemas.microsoft.com/office/powerpoint/2010/main" val="35369407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FFF1FD-3197-313A-F126-D1E8B153FE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C1815-A6BF-2AB8-3677-39E986A17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Traffic light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D9826-B74B-9FD2-BF0B-848A79230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Cycle Time Flexibility: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	The overall cycle time (time for a complete sequence of all signal phases) will be flexible. The system will adjust it to best match traffic demand and prevent unnecessary idling.</a:t>
            </a:r>
          </a:p>
          <a:p>
            <a:r>
              <a:rPr lang="en-US" sz="200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Constraints: 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	To ensure safety and operational requirements, the scope will include 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following constraints: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		Default green times for each phase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		Maximum total cycle length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		Provisions for pedestrian crossing times (if applicable)</a:t>
            </a:r>
          </a:p>
        </p:txBody>
      </p:sp>
    </p:spTree>
    <p:extLst>
      <p:ext uri="{BB962C8B-B14F-4D97-AF65-F5344CB8AC3E}">
        <p14:creationId xmlns:p14="http://schemas.microsoft.com/office/powerpoint/2010/main" val="41144016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CAFC00-F1B6-643D-6DC1-EE2FEB498F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C3DC4-1BDA-8AA9-953E-0193BB700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Traffic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45CE02-4E9E-FDD5-3C0E-9A6BC8A25A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Traffic Modeling: 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	The VAE and Transformer models will work together to: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	  - Characterize traffic flow patterns, including volume fluctuations throughout the day.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	  - Identify bottlenecks and congestion points in real-time.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	  - Predict short-term changes in traffic demand based on historical trends, train schedules, 	    and real-time observations.</a:t>
            </a:r>
          </a:p>
        </p:txBody>
      </p:sp>
    </p:spTree>
    <p:extLst>
      <p:ext uri="{BB962C8B-B14F-4D97-AF65-F5344CB8AC3E}">
        <p14:creationId xmlns:p14="http://schemas.microsoft.com/office/powerpoint/2010/main" val="25403036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F64CE2-69DB-652C-5555-5C87E4D49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EE1F2-6F32-CE49-DDC7-79C01D3AD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Traffic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53305-F856-9F7B-616A-1AB2F30CA7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Focus: 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The primary goal of traffic flow analysis is to enable the traffic light control system to make proactive decisions. </a:t>
            </a:r>
          </a:p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will help:</a:t>
            </a:r>
          </a:p>
          <a:p>
            <a:pPr lvl="2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Minimize average vehicle delays.</a:t>
            </a:r>
          </a:p>
          <a:p>
            <a:pPr lvl="2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Increase throughput through the intersection.</a:t>
            </a:r>
          </a:p>
          <a:p>
            <a:pPr lvl="2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Prevent the buildup of excessive queues, particularly in directions impacted by train 	  	    crossings.</a:t>
            </a:r>
          </a:p>
        </p:txBody>
      </p:sp>
    </p:spTree>
    <p:extLst>
      <p:ext uri="{BB962C8B-B14F-4D97-AF65-F5344CB8AC3E}">
        <p14:creationId xmlns:p14="http://schemas.microsoft.com/office/powerpoint/2010/main" val="4522505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C47C1-F03D-0C9F-D9E3-E2125B880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Times New Roman"/>
              </a:rPr>
              <a:t>Date/Time event schedule</a:t>
            </a:r>
            <a:endParaRPr lang="en-GB">
              <a:solidFill>
                <a:srgbClr val="808080"/>
              </a:solidFill>
              <a:latin typeface="Times New Roman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6EF94-4667-319A-99A7-8DD2ECCB94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Data Source:</a:t>
            </a:r>
          </a:p>
          <a:p>
            <a:pPr lvl="1"/>
            <a:r>
              <a:rPr lang="en-US" sz="2000">
                <a:latin typeface="Times New Roman"/>
                <a:cs typeface="Times New Roman"/>
              </a:rPr>
              <a:t>The project will interface with the official event timetable from </a:t>
            </a:r>
            <a:r>
              <a:rPr lang="en-US" sz="2000">
                <a:latin typeface="Times New Roman"/>
                <a:cs typeface="Times New Roman"/>
                <a:hlinkClick r:id="rId2"/>
              </a:rPr>
              <a:t>www.osda.kmitl.ac.th </a:t>
            </a:r>
            <a:r>
              <a:rPr lang="en-US" sz="2000">
                <a:latin typeface="Times New Roman"/>
                <a:cs typeface="Times New Roman"/>
              </a:rPr>
              <a:t> to obtain event schedule.</a:t>
            </a:r>
            <a:endParaRPr lang="en-US" sz="2000">
              <a:solidFill>
                <a:srgbClr val="808080"/>
              </a:solidFill>
              <a:latin typeface="Times New Roman"/>
              <a:cs typeface="Times New Roman"/>
            </a:endParaRPr>
          </a:p>
          <a:p>
            <a:r>
              <a:rPr lang="en-US" sz="2400">
                <a:solidFill>
                  <a:schemeClr val="accent6">
                    <a:lumMod val="50000"/>
                  </a:schemeClr>
                </a:solidFill>
                <a:latin typeface="Times New Roman"/>
                <a:ea typeface="Calibri"/>
                <a:cs typeface="Times New Roman"/>
              </a:rPr>
              <a:t>Timetable Integration</a:t>
            </a:r>
            <a:r>
              <a:rPr lang="en-US" sz="240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: </a:t>
            </a:r>
            <a:endParaRPr lang="en-US" sz="2400">
              <a:solidFill>
                <a:srgbClr val="808080"/>
              </a:solidFill>
              <a:latin typeface="Times New Roman"/>
              <a:ea typeface="Calibri"/>
              <a:cs typeface="Times New Roman"/>
            </a:endParaRPr>
          </a:p>
          <a:p>
            <a:pPr lvl="1"/>
            <a:r>
              <a:rPr lang="en-US" sz="2000">
                <a:solidFill>
                  <a:srgbClr val="000000"/>
                </a:solidFill>
                <a:latin typeface="Times New Roman"/>
                <a:ea typeface="Calibri"/>
                <a:cs typeface="Times New Roman"/>
              </a:rPr>
              <a:t>This will prioritize traffic flow adjustments in advance of event schedule and minimizing traffic disruptions</a:t>
            </a:r>
            <a:endParaRPr lang="en-US"/>
          </a:p>
          <a:p>
            <a:pPr lvl="1"/>
            <a:endParaRPr lang="en-US" sz="2000">
              <a:solidFill>
                <a:srgbClr val="000000"/>
              </a:solidFill>
              <a:latin typeface="Times New Roman"/>
              <a:ea typeface="Calibri"/>
              <a:cs typeface="Times New Roman"/>
            </a:endParaRPr>
          </a:p>
          <a:p>
            <a:endParaRPr lang="en-US" sz="2000">
              <a:solidFill>
                <a:srgbClr val="385723"/>
              </a:solidFill>
              <a:latin typeface="Times New Roman"/>
              <a:ea typeface="Calibri"/>
              <a:cs typeface="Times New Roman"/>
            </a:endParaRPr>
          </a:p>
          <a:p>
            <a:endParaRPr lang="en-GB">
              <a:solidFill>
                <a:srgbClr val="000000"/>
              </a:solidFill>
              <a:latin typeface="Calibri" panose="020F0502020204030204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473233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56F2F9-2279-0567-D62D-33777A8AE1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A89FD01-5185-DEBE-CD83-1A2728C70B8C}"/>
              </a:ext>
            </a:extLst>
          </p:cNvPr>
          <p:cNvSpPr txBox="1">
            <a:spLocks/>
          </p:cNvSpPr>
          <p:nvPr/>
        </p:nvSpPr>
        <p:spPr>
          <a:xfrm>
            <a:off x="838200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</p:txBody>
      </p:sp>
    </p:spTree>
    <p:extLst>
      <p:ext uri="{BB962C8B-B14F-4D97-AF65-F5344CB8AC3E}">
        <p14:creationId xmlns:p14="http://schemas.microsoft.com/office/powerpoint/2010/main" val="3692502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D7895A-146D-AF38-02CF-CF5538E08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/>
          </a:bodyPr>
          <a:lstStyle/>
          <a:p>
            <a:r>
              <a:rPr 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</a:p>
        </p:txBody>
      </p:sp>
      <p:pic>
        <p:nvPicPr>
          <p:cNvPr id="5" name="Content Placeholder 4" descr="A group of people on motorcycles on a street&#10;&#10;Description automatically generated">
            <a:extLst>
              <a:ext uri="{FF2B5EF4-FFF2-40B4-BE49-F238E27FC236}">
                <a16:creationId xmlns:a16="http://schemas.microsoft.com/office/drawing/2014/main" id="{CEA31515-E952-31A2-2032-56107B3CD1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9185" y="2823011"/>
            <a:ext cx="5179817" cy="3446169"/>
          </a:xfrm>
        </p:spPr>
      </p:pic>
      <p:pic>
        <p:nvPicPr>
          <p:cNvPr id="4" name="Content Placeholder 3" descr="A map of a city&#10;&#10;Description automatically generated">
            <a:extLst>
              <a:ext uri="{FF2B5EF4-FFF2-40B4-BE49-F238E27FC236}">
                <a16:creationId xmlns:a16="http://schemas.microsoft.com/office/drawing/2014/main" id="{F970D851-93A6-8302-B4DC-FFD0392B83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409"/>
          <a:stretch/>
        </p:blipFill>
        <p:spPr>
          <a:xfrm>
            <a:off x="6387239" y="2820890"/>
            <a:ext cx="5043865" cy="34407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A65CC6B-C4BA-85EC-1AC6-F68AEDEBD90B}"/>
              </a:ext>
            </a:extLst>
          </p:cNvPr>
          <p:cNvSpPr txBox="1"/>
          <p:nvPr/>
        </p:nvSpPr>
        <p:spPr>
          <a:xfrm>
            <a:off x="4724400" y="3200400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cs typeface="Calibri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410F32-6A26-120B-B124-AFEEB3A6844D}"/>
              </a:ext>
            </a:extLst>
          </p:cNvPr>
          <p:cNvSpPr txBox="1"/>
          <p:nvPr/>
        </p:nvSpPr>
        <p:spPr>
          <a:xfrm>
            <a:off x="846016" y="1487942"/>
            <a:ext cx="1043143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Location: </a:t>
            </a:r>
            <a:r>
              <a:rPr lang="en-US" err="1">
                <a:latin typeface="Times New Roman" panose="02020603050405020304" pitchFamily="18" charset="0"/>
                <a:cs typeface="Times New Roman" panose="02020603050405020304" pitchFamily="18" charset="0"/>
              </a:rPr>
              <a:t>Chalong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Krung 1 Alley</a:t>
            </a: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The traffic light cannot be use due to unfavorable limitations that limit the use of it manually. If it's used it might create more traffic jams than not using it.</a:t>
            </a:r>
          </a:p>
        </p:txBody>
      </p:sp>
    </p:spTree>
    <p:extLst>
      <p:ext uri="{BB962C8B-B14F-4D97-AF65-F5344CB8AC3E}">
        <p14:creationId xmlns:p14="http://schemas.microsoft.com/office/powerpoint/2010/main" val="5538429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D5D8BF-579F-BBDE-8A2F-CCE65703C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1E7A4-9AF1-F8B7-3627-59D6A20C1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05B9D-9E86-BDF5-AADD-949AE5C85C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6552"/>
            <a:ext cx="10515600" cy="51921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Optimize Traffic Flow:</a:t>
            </a:r>
          </a:p>
          <a:p>
            <a:pPr lvl="1"/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Reduce average vehicle delay at the "</a:t>
            </a:r>
            <a:r>
              <a:rPr lang="en-US" sz="2000" err="1">
                <a:latin typeface="Times New Roman" panose="02020603050405020304" pitchFamily="18" charset="0"/>
                <a:cs typeface="Times New Roman" panose="02020603050405020304" pitchFamily="18" charset="0"/>
              </a:rPr>
              <a:t>Pra</a:t>
            </a: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err="1">
                <a:latin typeface="Times New Roman" panose="02020603050405020304" pitchFamily="18" charset="0"/>
                <a:cs typeface="Times New Roman" panose="02020603050405020304" pitchFamily="18" charset="0"/>
              </a:rPr>
              <a:t>Jom</a:t>
            </a: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err="1">
                <a:latin typeface="Times New Roman" panose="02020603050405020304" pitchFamily="18" charset="0"/>
                <a:cs typeface="Times New Roman" panose="02020603050405020304" pitchFamily="18" charset="0"/>
              </a:rPr>
              <a:t>Klao</a:t>
            </a: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" intersection.</a:t>
            </a:r>
          </a:p>
          <a:p>
            <a:pPr lvl="1"/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Increase vehicle throughput during peak hours.</a:t>
            </a:r>
          </a:p>
          <a:p>
            <a:pPr lvl="1"/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Minimize the formation of excessive queues, particularly due to train crossings. Dynamic </a:t>
            </a:r>
          </a:p>
          <a:p>
            <a:r>
              <a:rPr lang="en-US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Traffic Signal Control:</a:t>
            </a:r>
          </a:p>
          <a:p>
            <a:pPr lvl="1"/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Develop a traffic light system that intelligently adapts its timings based on real-time traffic flow, train schedules, and potentially other factors (e.g., emergency vehicle detection).</a:t>
            </a:r>
          </a:p>
          <a:p>
            <a:pPr lvl="1"/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Demonstrate an improvement in performance (using established metrics) when compared to traditional fixed-time or basic pre-timed traffic signals.</a:t>
            </a:r>
          </a:p>
          <a:p>
            <a:r>
              <a:rPr lang="en-US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Predictive Traffic Modeling:</a:t>
            </a:r>
          </a:p>
          <a:p>
            <a:pPr lvl="1"/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Build a combined VAE and Transformer model to analyze traffic patterns and forecast short-term traffic demands.</a:t>
            </a:r>
          </a:p>
          <a:p>
            <a:pPr lvl="1"/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Evaluate the model's accuracy with metrics relevant to your chosen traffic flow representation.</a:t>
            </a:r>
          </a:p>
          <a:p>
            <a:pPr marL="0" indent="0">
              <a:buNone/>
            </a:pP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10488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79B1D-9F54-6308-6208-B25648BD4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2637"/>
            <a:ext cx="10515600" cy="1325563"/>
          </a:xfrm>
        </p:spPr>
        <p:txBody>
          <a:bodyPr/>
          <a:lstStyle/>
          <a:p>
            <a:pPr algn="ctr"/>
            <a:r>
              <a:rPr lang="en-GB" sz="4000">
                <a:latin typeface="Times New Roman" panose="02020603050405020304" pitchFamily="18" charset="0"/>
                <a:cs typeface="Times New Roman" panose="02020603050405020304" pitchFamily="18" charset="0"/>
              </a:rPr>
              <a:t>Past five to six years of recent research paper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2397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39DF2C9-E6F1-D7BD-8323-6F99823C23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2339890"/>
              </p:ext>
            </p:extLst>
          </p:nvPr>
        </p:nvGraphicFramePr>
        <p:xfrm>
          <a:off x="701778" y="445324"/>
          <a:ext cx="10515600" cy="609173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690029">
                  <a:extLst>
                    <a:ext uri="{9D8B030D-6E8A-4147-A177-3AD203B41FA5}">
                      <a16:colId xmlns:a16="http://schemas.microsoft.com/office/drawing/2014/main" val="500811838"/>
                    </a:ext>
                  </a:extLst>
                </a:gridCol>
                <a:gridCol w="3647090">
                  <a:extLst>
                    <a:ext uri="{9D8B030D-6E8A-4147-A177-3AD203B41FA5}">
                      <a16:colId xmlns:a16="http://schemas.microsoft.com/office/drawing/2014/main" val="2733378630"/>
                    </a:ext>
                  </a:extLst>
                </a:gridCol>
                <a:gridCol w="2178481">
                  <a:extLst>
                    <a:ext uri="{9D8B030D-6E8A-4147-A177-3AD203B41FA5}">
                      <a16:colId xmlns:a16="http://schemas.microsoft.com/office/drawing/2014/main" val="4203778688"/>
                    </a:ext>
                  </a:extLst>
                </a:gridCol>
              </a:tblGrid>
              <a:tr h="387891">
                <a:tc>
                  <a:txBody>
                    <a:bodyPr/>
                    <a:lstStyle/>
                    <a:p>
                      <a:r>
                        <a:rPr lang="en-GB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Paper name</a:t>
                      </a:r>
                    </a:p>
                  </a:txBody>
                  <a:tcPr>
                    <a:lnR w="12700">
                      <a:solidFill>
                        <a:schemeClr val="tx1"/>
                      </a:solidFill>
                    </a:lnR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Publisher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Date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6658417"/>
                  </a:ext>
                </a:extLst>
              </a:tr>
              <a:tr h="950641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i="0" u="none" strike="noStrike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2"/>
                        </a:rPr>
                        <a:t>Encing Traffic Flow Prediction using Outlier-Weighted AutoEncoders: Handling Real-Time Changes</a:t>
                      </a:r>
                      <a:endParaRPr lang="en-US" sz="1400" b="1" i="0" u="none" strike="noStrike" noProof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lvl="0" algn="l">
                        <a:buNone/>
                      </a:pPr>
                      <a:endParaRPr lang="en-GB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0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Himanshu C. , Marwan H.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0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27 Dec 2023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T w="12700">
                      <a:solidFill>
                        <a:schemeClr val="tx1"/>
                      </a:solidFill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58855038"/>
                  </a:ext>
                </a:extLst>
              </a:tr>
              <a:tr h="950641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 b="1" i="0" u="none" strike="noStrike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3"/>
                        </a:rPr>
                        <a:t>Diffusion Convolutional Recurrent Neural Network: Data-Driven Traffic Forecasting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0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Yaguang L. , Rose Y. , Cyrus S., Yan L.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0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 Feb 2018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7399219"/>
                  </a:ext>
                </a:extLst>
              </a:tr>
              <a:tr h="950641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i="0" u="none" strike="noStrike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4"/>
                        </a:rPr>
                        <a:t>Decoupled Dynamic Spatial-Temporal Graph Neural Network for Traffic Forecasting</a:t>
                      </a:r>
                      <a:endParaRPr lang="en-US" sz="1400" b="0" i="0" u="none" strike="noStrike" noProof="0">
                        <a:solidFill>
                          <a:srgbClr val="80808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lvl="0" algn="l">
                        <a:buNone/>
                      </a:pPr>
                      <a:endParaRPr lang="en-GB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0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Zezhi Shao, Zhao Zhang, Wei Wei, Fei Wang, Yongjun Xu, Xin Cao, Christian S. Jensen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0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 Sep 2022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079222402"/>
                  </a:ext>
                </a:extLst>
              </a:tr>
              <a:tr h="950641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i="0" u="none" strike="noStrike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5"/>
                        </a:rPr>
                        <a:t>A Survey on Graph Neural Networks in Intelligent Transportation Systems</a:t>
                      </a:r>
                      <a:endParaRPr lang="en-US" sz="1400" b="0" i="0" u="none" strike="noStrike" noProof="0">
                        <a:solidFill>
                          <a:srgbClr val="80808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lvl="0" algn="l">
                        <a:buNone/>
                      </a:pPr>
                      <a:endParaRPr lang="en-GB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0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Hourun Li, Yusheng Zhao, Zhengyang Mao, Yifang Qin, Zhiping Xiao, Jiaqi Feng, Yiyang Gu, Wei Ju, Xiao Luo, Ming Zhang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0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2 Jan 2024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15342371"/>
                  </a:ext>
                </a:extLst>
              </a:tr>
              <a:tr h="950641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1" i="0" u="none" strike="noStrike" noProof="0"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6"/>
                        </a:rPr>
                        <a:t>Online Test-Time Adaptation of Spatial-Temporal Traffic Flow Forecasting</a:t>
                      </a:r>
                      <a:endParaRPr lang="en-US" b="1" i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0" i="0" u="none" strike="noStrike" noProof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Pengxin Guo, Pengrong Jin, Ziyue Li, Lei Bai, and Yu Zhang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 Jan 2024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233974899"/>
                  </a:ext>
                </a:extLst>
              </a:tr>
              <a:tr h="950641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1" i="0" u="none" strike="noStrike" noProof="0"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7"/>
                        </a:rPr>
                        <a:t>Large-scale Mixed Traffic Control Using Dynamic Vehicle Routing and Privacy-Preserving Crowdsourcing</a:t>
                      </a:r>
                      <a:endParaRPr lang="en-US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0" i="0" u="none" strike="noStrike" noProof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Dawei Wang, Weizi Li, Jia Pan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 Nov 2023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57557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08085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95AEBC6E-6FF5-0B8E-EA9E-67E9A85ED84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06594773"/>
              </p:ext>
            </p:extLst>
          </p:nvPr>
        </p:nvGraphicFramePr>
        <p:xfrm>
          <a:off x="733349" y="441435"/>
          <a:ext cx="10725302" cy="619889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599370">
                  <a:extLst>
                    <a:ext uri="{9D8B030D-6E8A-4147-A177-3AD203B41FA5}">
                      <a16:colId xmlns:a16="http://schemas.microsoft.com/office/drawing/2014/main" val="500811838"/>
                    </a:ext>
                  </a:extLst>
                </a:gridCol>
                <a:gridCol w="4030698">
                  <a:extLst>
                    <a:ext uri="{9D8B030D-6E8A-4147-A177-3AD203B41FA5}">
                      <a16:colId xmlns:a16="http://schemas.microsoft.com/office/drawing/2014/main" val="2733378630"/>
                    </a:ext>
                  </a:extLst>
                </a:gridCol>
                <a:gridCol w="2095234">
                  <a:extLst>
                    <a:ext uri="{9D8B030D-6E8A-4147-A177-3AD203B41FA5}">
                      <a16:colId xmlns:a16="http://schemas.microsoft.com/office/drawing/2014/main" val="4203778688"/>
                    </a:ext>
                  </a:extLst>
                </a:gridCol>
              </a:tblGrid>
              <a:tr h="394714">
                <a:tc>
                  <a:txBody>
                    <a:bodyPr/>
                    <a:lstStyle/>
                    <a:p>
                      <a:r>
                        <a:rPr lang="en-GB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Paper name</a:t>
                      </a:r>
                    </a:p>
                  </a:txBody>
                  <a:tcPr>
                    <a:lnR w="12700">
                      <a:solidFill>
                        <a:schemeClr val="tx1"/>
                      </a:solidFill>
                    </a:lnR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publisher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Date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6658417"/>
                  </a:ext>
                </a:extLst>
              </a:tr>
              <a:tr h="967364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2"/>
                        </a:rPr>
                        <a:t>Towards a Distributed and Infrastructure-less Vehicular Traffic Management System</a:t>
                      </a:r>
                      <a:r>
                        <a:rPr lang="en-US" sz="1400" b="1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lvl="0" algn="l">
                        <a:buNone/>
                      </a:pPr>
                      <a:endParaRPr lang="en-GB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0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demar T. Akabanea , Roger Immicha , Luiz F. Bittencourta , Edmundo R. M. Madeiraa , Leandro A. Villas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0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10 Feb 2020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T w="12700">
                      <a:solidFill>
                        <a:schemeClr val="tx1"/>
                      </a:solidFill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58855038"/>
                  </a:ext>
                </a:extLst>
              </a:tr>
              <a:tr h="967364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US" sz="1400" b="1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3"/>
                        </a:rPr>
                        <a:t>Transfer Learning and Online Learning for Traffic Forecasting under Different Data Availability Conditions: Alternatives and Pitfalls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0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Eric L. Manibardo , Ibai Lana , and Javier Del Ser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0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 May 2020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7399219"/>
                  </a:ext>
                </a:extLst>
              </a:tr>
              <a:tr h="967364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4"/>
                        </a:rPr>
                        <a:t>Interactive Physics-Inspired Traffic Congestion Management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lvl="0" algn="l">
                        <a:buNone/>
                      </a:pPr>
                      <a:endParaRPr lang="en-GB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0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Hossein Rastgoftar 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0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 Jun 2019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079222402"/>
                  </a:ext>
                </a:extLst>
              </a:tr>
              <a:tr h="967364"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5"/>
                        </a:rPr>
                        <a:t>Deep Reinforcement Learning for Adaptive Traffic Signal Control</a:t>
                      </a:r>
                      <a:endParaRPr lang="en-US" sz="1400" b="1" i="0" u="none" strike="noStrike" baseline="0" noProof="0">
                        <a:solidFill>
                          <a:srgbClr val="00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lvl="0" algn="l">
                        <a:buNone/>
                      </a:pPr>
                      <a:endParaRPr lang="en-GB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0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Kai Liang Tan , Subhadipto Poddar , Subhadipto Poddar , Anuj Sharma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0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 Nov 2019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15342371"/>
                  </a:ext>
                </a:extLst>
              </a:tr>
              <a:tr h="967364"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1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6"/>
                        </a:rPr>
                        <a:t>Urban flows prediction from spatial-temporal data using machine learning: A survey</a:t>
                      </a:r>
                      <a:r>
                        <a:rPr lang="en-GB" sz="1400" b="1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0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Peng Xie, Tianrui Li, Jia Liu, Shengdong Du, Xin Yang, Junbo Zhang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0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 Aug 2019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233974899"/>
                  </a:ext>
                </a:extLst>
              </a:tr>
              <a:tr h="967364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buNone/>
                      </a:pPr>
                      <a:r>
                        <a:rPr lang="en-GB" sz="1400" b="1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hlinkClick r:id="rId7"/>
                        </a:rPr>
                        <a:t>Deep Reinforcement Learning for Intelligent Transportation Systems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lvl="0" algn="l">
                        <a:buNone/>
                      </a:pPr>
                      <a:endParaRPr lang="en-GB" sz="1400" b="1" i="0" u="none" strike="noStrike" noProof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0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Xiao-Yang Liu, Zihan Ding, Sem Borst, Anwar Walid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 algn="l">
                        <a:buNone/>
                      </a:pPr>
                      <a:r>
                        <a:rPr lang="en-GB" sz="1400" b="0" i="0" u="none" strike="noStrike" baseline="0" noProof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Dec 2018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57557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83278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6EE12F8-AA22-AEA7-2CBD-285BFD9B2604}"/>
              </a:ext>
            </a:extLst>
          </p:cNvPr>
          <p:cNvSpPr txBox="1">
            <a:spLocks/>
          </p:cNvSpPr>
          <p:nvPr/>
        </p:nvSpPr>
        <p:spPr>
          <a:xfrm>
            <a:off x="838200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38380521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FBC01-9841-31F5-64CB-B9318E31C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Times New Roman"/>
              </a:rPr>
              <a:t>Dataset – Passenger/Freight train Data</a:t>
            </a:r>
          </a:p>
        </p:txBody>
      </p:sp>
      <p:pic>
        <p:nvPicPr>
          <p:cNvPr id="17" name="Picture 16" descr="A screenshot of a phone&#10;&#10;Description automatically generated">
            <a:extLst>
              <a:ext uri="{FF2B5EF4-FFF2-40B4-BE49-F238E27FC236}">
                <a16:creationId xmlns:a16="http://schemas.microsoft.com/office/drawing/2014/main" id="{C0161026-FF3C-8CC5-D6B7-6951E1676A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19" r="-310" b="36274"/>
          <a:stretch/>
        </p:blipFill>
        <p:spPr>
          <a:xfrm>
            <a:off x="927838" y="2572770"/>
            <a:ext cx="3631333" cy="3978102"/>
          </a:xfrm>
          <a:prstGeom prst="rect">
            <a:avLst/>
          </a:prstGeom>
        </p:spPr>
      </p:pic>
      <p:pic>
        <p:nvPicPr>
          <p:cNvPr id="18" name="Picture 17" descr="A screenshot of a phone&#10;&#10;Description automatically generated">
            <a:extLst>
              <a:ext uri="{FF2B5EF4-FFF2-40B4-BE49-F238E27FC236}">
                <a16:creationId xmlns:a16="http://schemas.microsoft.com/office/drawing/2014/main" id="{B7CA6B45-252E-2983-48DE-1621C3CC1D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310" t="63562" b="-621"/>
          <a:stretch/>
        </p:blipFill>
        <p:spPr>
          <a:xfrm>
            <a:off x="4556506" y="2572770"/>
            <a:ext cx="3631320" cy="254149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5AE04BA-5D37-0901-149D-1F36227460E2}"/>
              </a:ext>
            </a:extLst>
          </p:cNvPr>
          <p:cNvSpPr txBox="1"/>
          <p:nvPr/>
        </p:nvSpPr>
        <p:spPr>
          <a:xfrm>
            <a:off x="888196" y="2094513"/>
            <a:ext cx="8831774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Times New Roman"/>
                <a:ea typeface="Calibri"/>
                <a:cs typeface="Calibri"/>
              </a:rPr>
              <a:t>Train schedule from </a:t>
            </a:r>
            <a:r>
              <a:rPr lang="en-US" sz="2000" err="1">
                <a:highlight>
                  <a:srgbClr val="FFFF00"/>
                </a:highlight>
                <a:latin typeface="Times New Roman"/>
                <a:ea typeface="Calibri"/>
                <a:cs typeface="Times New Roman"/>
              </a:rPr>
              <a:t>Pra</a:t>
            </a:r>
            <a:r>
              <a:rPr lang="en-US" sz="2000">
                <a:highlight>
                  <a:srgbClr val="FFFF00"/>
                </a:highlight>
                <a:latin typeface="Times New Roman"/>
                <a:ea typeface="Calibri"/>
                <a:cs typeface="Times New Roman"/>
              </a:rPr>
              <a:t> Chom </a:t>
            </a:r>
            <a:r>
              <a:rPr lang="en-US" sz="2000" err="1">
                <a:highlight>
                  <a:srgbClr val="FFFF00"/>
                </a:highlight>
                <a:latin typeface="Times New Roman"/>
                <a:ea typeface="Calibri"/>
                <a:cs typeface="Times New Roman"/>
              </a:rPr>
              <a:t>Klao</a:t>
            </a:r>
            <a:r>
              <a:rPr lang="en-US" sz="2000">
                <a:highlight>
                  <a:srgbClr val="FFFF00"/>
                </a:highlight>
                <a:latin typeface="Times New Roman"/>
                <a:ea typeface="Calibri"/>
                <a:cs typeface="Times New Roman"/>
              </a:rPr>
              <a:t> to Hua </a:t>
            </a:r>
            <a:r>
              <a:rPr lang="en-US" sz="2000" err="1">
                <a:highlight>
                  <a:srgbClr val="FFFF00"/>
                </a:highlight>
                <a:latin typeface="Times New Roman"/>
                <a:ea typeface="Calibri"/>
                <a:cs typeface="Times New Roman"/>
              </a:rPr>
              <a:t>Takhe</a:t>
            </a:r>
            <a:r>
              <a:rPr lang="en-US" sz="2000">
                <a:latin typeface="Times New Roman"/>
                <a:ea typeface="Calibri"/>
                <a:cs typeface="Times New Roman"/>
              </a:rPr>
              <a:t> and </a:t>
            </a:r>
            <a:r>
              <a:rPr lang="en-US" sz="2000">
                <a:highlight>
                  <a:srgbClr val="FFFF00"/>
                </a:highlight>
                <a:latin typeface="Times New Roman"/>
                <a:ea typeface="Calibri"/>
                <a:cs typeface="Times New Roman"/>
              </a:rPr>
              <a:t>Hua </a:t>
            </a:r>
            <a:r>
              <a:rPr lang="en-US" sz="2000" err="1">
                <a:highlight>
                  <a:srgbClr val="FFFF00"/>
                </a:highlight>
                <a:latin typeface="Times New Roman"/>
                <a:ea typeface="Calibri"/>
                <a:cs typeface="Times New Roman"/>
              </a:rPr>
              <a:t>Takhe</a:t>
            </a:r>
            <a:r>
              <a:rPr lang="en-US" sz="2000">
                <a:highlight>
                  <a:srgbClr val="FFFF00"/>
                </a:highlight>
                <a:latin typeface="Times New Roman"/>
                <a:ea typeface="Calibri"/>
                <a:cs typeface="Times New Roman"/>
              </a:rPr>
              <a:t> to </a:t>
            </a:r>
            <a:r>
              <a:rPr lang="en-US" sz="2000" err="1">
                <a:highlight>
                  <a:srgbClr val="FFFF00"/>
                </a:highlight>
                <a:latin typeface="Times New Roman"/>
                <a:ea typeface="Calibri"/>
                <a:cs typeface="Times New Roman"/>
              </a:rPr>
              <a:t>Pra</a:t>
            </a:r>
            <a:r>
              <a:rPr lang="en-US" sz="2000">
                <a:highlight>
                  <a:srgbClr val="FFFF00"/>
                </a:highlight>
                <a:latin typeface="Times New Roman"/>
                <a:ea typeface="Calibri"/>
                <a:cs typeface="Times New Roman"/>
              </a:rPr>
              <a:t> Chom </a:t>
            </a:r>
            <a:r>
              <a:rPr lang="en-US" sz="2000" err="1">
                <a:highlight>
                  <a:srgbClr val="FFFF00"/>
                </a:highlight>
                <a:latin typeface="Times New Roman"/>
                <a:ea typeface="Calibri"/>
                <a:cs typeface="Times New Roman"/>
              </a:rPr>
              <a:t>Klao</a:t>
            </a:r>
            <a:endParaRPr lang="en-US" sz="2000">
              <a:highlight>
                <a:srgbClr val="FFFF00"/>
              </a:highlight>
              <a:ea typeface="Calibri"/>
              <a:cs typeface="Calibri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4BEDD91-EF2F-FD84-5A07-1F9D8ABB2530}"/>
              </a:ext>
            </a:extLst>
          </p:cNvPr>
          <p:cNvSpPr/>
          <p:nvPr/>
        </p:nvSpPr>
        <p:spPr>
          <a:xfrm>
            <a:off x="4442528" y="4233637"/>
            <a:ext cx="2032000" cy="910896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A screenshot of a phone&#10;&#10;Description automatically generated">
            <a:extLst>
              <a:ext uri="{FF2B5EF4-FFF2-40B4-BE49-F238E27FC236}">
                <a16:creationId xmlns:a16="http://schemas.microsoft.com/office/drawing/2014/main" id="{65047703-B5BF-317F-2CE0-2990A76C7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6123" y="3474633"/>
            <a:ext cx="4181147" cy="1726872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9B73A41-5402-2DBA-B1F0-C7704A8C5CE0}"/>
              </a:ext>
            </a:extLst>
          </p:cNvPr>
          <p:cNvCxnSpPr/>
          <p:nvPr/>
        </p:nvCxnSpPr>
        <p:spPr>
          <a:xfrm flipV="1">
            <a:off x="6484142" y="4459669"/>
            <a:ext cx="678060" cy="255794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766CE196-8429-DB8E-6D9F-FF2E0976CEC2}"/>
              </a:ext>
            </a:extLst>
          </p:cNvPr>
          <p:cNvSpPr/>
          <p:nvPr/>
        </p:nvSpPr>
        <p:spPr>
          <a:xfrm>
            <a:off x="8283313" y="4080240"/>
            <a:ext cx="3134411" cy="31422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60D2FEC-5AE8-4B1B-5FBF-B319ADF246BD}"/>
              </a:ext>
            </a:extLst>
          </p:cNvPr>
          <p:cNvSpPr txBox="1"/>
          <p:nvPr/>
        </p:nvSpPr>
        <p:spPr>
          <a:xfrm>
            <a:off x="6592696" y="5282185"/>
            <a:ext cx="5302693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highlight>
                  <a:srgbClr val="FFFF00"/>
                </a:highlight>
                <a:latin typeface="Times New Roman"/>
                <a:ea typeface="Calibri"/>
                <a:cs typeface="Times New Roman"/>
              </a:rPr>
              <a:t>The closet departure time</a:t>
            </a:r>
            <a:r>
              <a:rPr lang="en-US" sz="2000">
                <a:latin typeface="Times New Roman"/>
                <a:ea typeface="Calibri"/>
                <a:cs typeface="Times New Roman"/>
              </a:rPr>
              <a:t> of the train that is active compared to the current time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5CCFF52-87D8-059C-5222-B998F947D2AD}"/>
              </a:ext>
            </a:extLst>
          </p:cNvPr>
          <p:cNvSpPr txBox="1"/>
          <p:nvPr/>
        </p:nvSpPr>
        <p:spPr>
          <a:xfrm>
            <a:off x="838563" y="1691615"/>
            <a:ext cx="553685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latin typeface="Times New Roman"/>
                <a:ea typeface="Calibri"/>
                <a:cs typeface="Calibri"/>
              </a:rPr>
              <a:t>Passenger train (stop at Pla Chom </a:t>
            </a:r>
            <a:r>
              <a:rPr lang="en-US" sz="2000" b="1" err="1">
                <a:latin typeface="Times New Roman"/>
                <a:ea typeface="Calibri"/>
                <a:cs typeface="Calibri"/>
              </a:rPr>
              <a:t>Klao</a:t>
            </a:r>
            <a:r>
              <a:rPr lang="en-US" sz="2000" b="1">
                <a:latin typeface="Times New Roman"/>
                <a:ea typeface="Calibri"/>
                <a:cs typeface="Calibri"/>
              </a:rPr>
              <a:t> Station)</a:t>
            </a:r>
            <a:endParaRPr lang="en-US" sz="2000" b="1">
              <a:highlight>
                <a:srgbClr val="FFFF00"/>
              </a:highlight>
              <a:latin typeface="Times New Roman"/>
              <a:ea typeface="Calibri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247082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FBC01-9841-31F5-64CB-B9318E31C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Times New Roman"/>
              </a:rPr>
              <a:t>Dataset – Passenger/Freight train Data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243D6-341C-E009-148C-B85170957E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91280"/>
            <a:ext cx="10515600" cy="174507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000">
              <a:latin typeface="Times New Roman"/>
              <a:cs typeface="Times New Roman"/>
            </a:endParaRPr>
          </a:p>
          <a:p>
            <a:pPr lvl="1">
              <a:buFont typeface="Courier New" panose="020B0604020202020204" pitchFamily="34" charset="0"/>
              <a:buChar char="o"/>
            </a:pPr>
            <a:endParaRPr lang="en-US">
              <a:ea typeface="Calibri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endParaRPr lang="en-US">
              <a:ea typeface="Calibri"/>
              <a:cs typeface="Calibri"/>
            </a:endParaRPr>
          </a:p>
        </p:txBody>
      </p:sp>
      <p:pic>
        <p:nvPicPr>
          <p:cNvPr id="4" name="Picture 3" descr="A table with numbers and time&#10;&#10;Description automatically generated">
            <a:extLst>
              <a:ext uri="{FF2B5EF4-FFF2-40B4-BE49-F238E27FC236}">
                <a16:creationId xmlns:a16="http://schemas.microsoft.com/office/drawing/2014/main" id="{FB2AEB81-6AC0-8A94-D817-919117EBAA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06" b="4314"/>
          <a:stretch/>
        </p:blipFill>
        <p:spPr>
          <a:xfrm>
            <a:off x="886742" y="2672798"/>
            <a:ext cx="10419738" cy="26870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4120BA-37CD-1AFB-3E12-3633410662A9}"/>
              </a:ext>
            </a:extLst>
          </p:cNvPr>
          <p:cNvSpPr txBox="1"/>
          <p:nvPr/>
        </p:nvSpPr>
        <p:spPr>
          <a:xfrm>
            <a:off x="838564" y="2173447"/>
            <a:ext cx="833961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Times New Roman"/>
                <a:ea typeface="Calibri"/>
                <a:cs typeface="Calibri"/>
              </a:rPr>
              <a:t>Train schedule of </a:t>
            </a:r>
            <a:r>
              <a:rPr lang="en-US" sz="2000">
                <a:highlight>
                  <a:srgbClr val="FFFF00"/>
                </a:highlight>
                <a:latin typeface="Times New Roman"/>
                <a:ea typeface="Calibri"/>
                <a:cs typeface="Calibri"/>
              </a:rPr>
              <a:t>freight trains which are pass the junction</a:t>
            </a:r>
            <a:r>
              <a:rPr lang="en-US" sz="2000">
                <a:latin typeface="Times New Roman"/>
                <a:ea typeface="Calibri"/>
                <a:cs typeface="Calibri"/>
              </a:rPr>
              <a:t> during the day time</a:t>
            </a:r>
            <a:endParaRPr lang="en-US" sz="2000">
              <a:highlight>
                <a:srgbClr val="FFFF00"/>
              </a:highlight>
              <a:latin typeface="Times New Roman"/>
              <a:ea typeface="Calibri"/>
              <a:cs typeface="Times New Roman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84BCF3B-30A2-36E0-7882-931BB404D2FF}"/>
              </a:ext>
            </a:extLst>
          </p:cNvPr>
          <p:cNvSpPr/>
          <p:nvPr/>
        </p:nvSpPr>
        <p:spPr>
          <a:xfrm>
            <a:off x="1903082" y="2939652"/>
            <a:ext cx="2048493" cy="2455458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23D31D-378D-79C6-807E-1A24482BE33C}"/>
              </a:ext>
            </a:extLst>
          </p:cNvPr>
          <p:cNvSpPr/>
          <p:nvPr/>
        </p:nvSpPr>
        <p:spPr>
          <a:xfrm>
            <a:off x="9091020" y="2939652"/>
            <a:ext cx="2048493" cy="2455458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0BDFE2-3F1C-AC17-6F32-8E2561CDB8EC}"/>
              </a:ext>
            </a:extLst>
          </p:cNvPr>
          <p:cNvSpPr txBox="1"/>
          <p:nvPr/>
        </p:nvSpPr>
        <p:spPr>
          <a:xfrm>
            <a:off x="838563" y="5654998"/>
            <a:ext cx="8402939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Times New Roman"/>
                <a:ea typeface="Calibri"/>
                <a:cs typeface="Calibri"/>
              </a:rPr>
              <a:t>Choose </a:t>
            </a:r>
            <a:r>
              <a:rPr lang="en-US" sz="2000">
                <a:highlight>
                  <a:srgbClr val="FFFF00"/>
                </a:highlight>
                <a:latin typeface="Times New Roman"/>
                <a:ea typeface="Calibri"/>
                <a:cs typeface="Calibri"/>
              </a:rPr>
              <a:t>2 routes</a:t>
            </a:r>
            <a:r>
              <a:rPr lang="en-US" sz="2000">
                <a:latin typeface="Times New Roman"/>
                <a:ea typeface="Calibri"/>
                <a:cs typeface="Calibri"/>
              </a:rPr>
              <a:t> which pass Pla Chom </a:t>
            </a:r>
            <a:r>
              <a:rPr lang="en-US" sz="2000" err="1">
                <a:latin typeface="Times New Roman"/>
                <a:ea typeface="Calibri"/>
                <a:cs typeface="Calibri"/>
              </a:rPr>
              <a:t>Klao</a:t>
            </a:r>
            <a:r>
              <a:rPr lang="en-US" sz="2000">
                <a:latin typeface="Times New Roman"/>
                <a:ea typeface="Calibri"/>
                <a:cs typeface="Calibri"/>
              </a:rPr>
              <a:t> station, and focusing on time table </a:t>
            </a:r>
            <a:r>
              <a:rPr lang="en-US" sz="2000">
                <a:highlight>
                  <a:srgbClr val="FFFF00"/>
                </a:highlight>
                <a:latin typeface="Times New Roman"/>
                <a:ea typeface="Calibri"/>
                <a:cs typeface="Calibri"/>
              </a:rPr>
              <a:t>between ICD and Hua </a:t>
            </a:r>
            <a:r>
              <a:rPr lang="en-US" sz="2000" err="1">
                <a:highlight>
                  <a:srgbClr val="FFFF00"/>
                </a:highlight>
                <a:latin typeface="Times New Roman"/>
                <a:ea typeface="Calibri"/>
                <a:cs typeface="Calibri"/>
              </a:rPr>
              <a:t>Takhe</a:t>
            </a:r>
            <a:r>
              <a:rPr lang="en-US" sz="2000">
                <a:highlight>
                  <a:srgbClr val="FFFF00"/>
                </a:highlight>
                <a:latin typeface="Times New Roman"/>
                <a:ea typeface="Calibri"/>
                <a:cs typeface="Calibri"/>
              </a:rPr>
              <a:t> station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89A6FA-164F-C711-EB8C-04BA45DE7B1C}"/>
              </a:ext>
            </a:extLst>
          </p:cNvPr>
          <p:cNvSpPr txBox="1"/>
          <p:nvPr/>
        </p:nvSpPr>
        <p:spPr>
          <a:xfrm>
            <a:off x="838563" y="1709239"/>
            <a:ext cx="799803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latin typeface="Times New Roman"/>
                <a:ea typeface="Calibri"/>
                <a:cs typeface="Calibri"/>
              </a:rPr>
              <a:t>Freight train (do not stop at Pla Chom </a:t>
            </a:r>
            <a:r>
              <a:rPr lang="en-US" sz="2000" b="1" err="1">
                <a:latin typeface="Times New Roman"/>
                <a:ea typeface="Calibri"/>
                <a:cs typeface="Calibri"/>
              </a:rPr>
              <a:t>Klao</a:t>
            </a:r>
            <a:r>
              <a:rPr lang="en-US" sz="2000" b="1">
                <a:latin typeface="Times New Roman"/>
                <a:ea typeface="Calibri"/>
                <a:cs typeface="Calibri"/>
              </a:rPr>
              <a:t> Station)</a:t>
            </a:r>
            <a:endParaRPr lang="en-US" sz="2000" b="1">
              <a:highlight>
                <a:srgbClr val="FFFF00"/>
              </a:highlight>
              <a:latin typeface="Times New Roman"/>
              <a:ea typeface="Calibri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117831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FBC01-9841-31F5-64CB-B9318E31C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Times New Roman"/>
              </a:rPr>
              <a:t>Dataset – Traffic &amp; Environmental data 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FAEBCC-D047-BEBF-5C15-30DC468BD051}"/>
              </a:ext>
            </a:extLst>
          </p:cNvPr>
          <p:cNvSpPr txBox="1"/>
          <p:nvPr/>
        </p:nvSpPr>
        <p:spPr>
          <a:xfrm>
            <a:off x="5921907" y="2780559"/>
            <a:ext cx="387721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 sz="2000">
                <a:latin typeface="Times New Roman"/>
                <a:ea typeface="Calibri"/>
                <a:cs typeface="Calibri"/>
              </a:rPr>
              <a:t>Density of vehicle for each lane</a:t>
            </a:r>
          </a:p>
        </p:txBody>
      </p:sp>
      <p:pic>
        <p:nvPicPr>
          <p:cNvPr id="8" name="Picture 7" descr="A map of a city&#10;&#10;Description automatically generated">
            <a:extLst>
              <a:ext uri="{FF2B5EF4-FFF2-40B4-BE49-F238E27FC236}">
                <a16:creationId xmlns:a16="http://schemas.microsoft.com/office/drawing/2014/main" id="{CDF8D87F-E213-DDF1-95A9-E6938593A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761" y="2385761"/>
            <a:ext cx="4703846" cy="35904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BAB86C9-7D13-3889-699C-D95CA2F652B2}"/>
              </a:ext>
            </a:extLst>
          </p:cNvPr>
          <p:cNvSpPr txBox="1"/>
          <p:nvPr/>
        </p:nvSpPr>
        <p:spPr>
          <a:xfrm>
            <a:off x="2539594" y="5191330"/>
            <a:ext cx="296779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highlight>
                  <a:srgbClr val="FFFF00"/>
                </a:highlight>
                <a:ea typeface="Calibri"/>
                <a:cs typeface="Calibri"/>
              </a:rPr>
              <a:t>1</a:t>
            </a:r>
            <a:endParaRPr lang="en-US">
              <a:highlight>
                <a:srgbClr val="FFFF00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B73A59-41C9-28EC-FC72-45AC03264DCB}"/>
              </a:ext>
            </a:extLst>
          </p:cNvPr>
          <p:cNvSpPr txBox="1"/>
          <p:nvPr/>
        </p:nvSpPr>
        <p:spPr>
          <a:xfrm>
            <a:off x="3211357" y="2975514"/>
            <a:ext cx="29677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highlight>
                  <a:srgbClr val="FFFF00"/>
                </a:highlight>
                <a:ea typeface="Calibri"/>
                <a:cs typeface="Calibri"/>
              </a:rPr>
              <a:t>2</a:t>
            </a:r>
            <a:endParaRPr lang="en-US">
              <a:highlight>
                <a:srgbClr val="FFFF00"/>
              </a:highligh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D7DE5E-D4AA-83DD-6A4F-FCDE92FECFE6}"/>
              </a:ext>
            </a:extLst>
          </p:cNvPr>
          <p:cNvSpPr txBox="1"/>
          <p:nvPr/>
        </p:nvSpPr>
        <p:spPr>
          <a:xfrm>
            <a:off x="3762804" y="4830383"/>
            <a:ext cx="296779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highlight>
                  <a:srgbClr val="FFFF00"/>
                </a:highlight>
                <a:ea typeface="Calibri"/>
                <a:cs typeface="Calibri"/>
              </a:rPr>
              <a:t>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54BEF8-1ABE-A768-AE36-CB68E9E70674}"/>
              </a:ext>
            </a:extLst>
          </p:cNvPr>
          <p:cNvSpPr txBox="1"/>
          <p:nvPr/>
        </p:nvSpPr>
        <p:spPr>
          <a:xfrm>
            <a:off x="2940646" y="5552277"/>
            <a:ext cx="29677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highlight>
                  <a:srgbClr val="FFFF00"/>
                </a:highlight>
                <a:ea typeface="Calibri"/>
                <a:cs typeface="Calibri"/>
              </a:rPr>
              <a:t>4</a:t>
            </a:r>
            <a:endParaRPr lang="en-US">
              <a:highlight>
                <a:srgbClr val="FFFF00"/>
              </a:highlight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3A0C12-3D60-BC7C-11C6-D236A2F3B457}"/>
              </a:ext>
            </a:extLst>
          </p:cNvPr>
          <p:cNvSpPr txBox="1"/>
          <p:nvPr/>
        </p:nvSpPr>
        <p:spPr>
          <a:xfrm>
            <a:off x="5921907" y="3181610"/>
            <a:ext cx="413789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 sz="2000">
                <a:latin typeface="Times New Roman"/>
                <a:ea typeface="Calibri"/>
                <a:cs typeface="Calibri"/>
              </a:rPr>
              <a:t>Vehicle's entrance rate for each lane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CA4119-93E8-BAD6-997A-5B3DADB0B404}"/>
              </a:ext>
            </a:extLst>
          </p:cNvPr>
          <p:cNvSpPr txBox="1"/>
          <p:nvPr/>
        </p:nvSpPr>
        <p:spPr>
          <a:xfrm>
            <a:off x="5921907" y="3582663"/>
            <a:ext cx="413789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 sz="2000">
                <a:latin typeface="Times New Roman"/>
                <a:ea typeface="Calibri"/>
                <a:cs typeface="Calibri"/>
              </a:rPr>
              <a:t>Vehicle's release rate for each lane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76D20BB-36FB-F922-8070-EA8242DEF36A}"/>
              </a:ext>
            </a:extLst>
          </p:cNvPr>
          <p:cNvSpPr txBox="1"/>
          <p:nvPr/>
        </p:nvSpPr>
        <p:spPr>
          <a:xfrm>
            <a:off x="838563" y="1709239"/>
            <a:ext cx="614316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latin typeface="Times New Roman"/>
                <a:ea typeface="Calibri"/>
                <a:cs typeface="Calibri"/>
              </a:rPr>
              <a:t>Necessary parameters for traffic management</a:t>
            </a:r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23C073-C702-4340-3186-89329274478A}"/>
              </a:ext>
            </a:extLst>
          </p:cNvPr>
          <p:cNvSpPr txBox="1"/>
          <p:nvPr/>
        </p:nvSpPr>
        <p:spPr>
          <a:xfrm>
            <a:off x="5921905" y="2381002"/>
            <a:ext cx="264397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latin typeface="Times New Roman"/>
                <a:ea typeface="Calibri"/>
                <a:cs typeface="Calibri"/>
              </a:rPr>
              <a:t>Junction Parameters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D17AA2-D088-4F88-8761-3E9808138BE2}"/>
              </a:ext>
            </a:extLst>
          </p:cNvPr>
          <p:cNvSpPr txBox="1"/>
          <p:nvPr/>
        </p:nvSpPr>
        <p:spPr>
          <a:xfrm>
            <a:off x="5972038" y="4635427"/>
            <a:ext cx="3877215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 sz="2000">
                <a:latin typeface="Times New Roman"/>
                <a:ea typeface="Calibri"/>
                <a:cs typeface="Calibri"/>
              </a:rPr>
              <a:t>Nearby event</a:t>
            </a:r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EDF1011-F258-7D56-2C42-D844489B18CE}"/>
              </a:ext>
            </a:extLst>
          </p:cNvPr>
          <p:cNvSpPr txBox="1"/>
          <p:nvPr/>
        </p:nvSpPr>
        <p:spPr>
          <a:xfrm>
            <a:off x="5972038" y="5036479"/>
            <a:ext cx="413789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 sz="2000">
                <a:latin typeface="Times New Roman"/>
                <a:ea typeface="Calibri"/>
                <a:cs typeface="Calibri"/>
              </a:rPr>
              <a:t>Current date and time</a:t>
            </a:r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7D8A89-4452-0D4A-468C-C72F2E29E00A}"/>
              </a:ext>
            </a:extLst>
          </p:cNvPr>
          <p:cNvSpPr txBox="1"/>
          <p:nvPr/>
        </p:nvSpPr>
        <p:spPr>
          <a:xfrm>
            <a:off x="5972036" y="4235870"/>
            <a:ext cx="302497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>
                <a:latin typeface="Times New Roman"/>
                <a:ea typeface="Calibri"/>
                <a:cs typeface="Calibri"/>
              </a:rPr>
              <a:t>Environment Parameters</a:t>
            </a:r>
          </a:p>
        </p:txBody>
      </p:sp>
    </p:spTree>
    <p:extLst>
      <p:ext uri="{BB962C8B-B14F-4D97-AF65-F5344CB8AC3E}">
        <p14:creationId xmlns:p14="http://schemas.microsoft.com/office/powerpoint/2010/main" val="13500296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AC962-B739-DB8E-211C-8EF5E8779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Times New Roman"/>
              </a:rPr>
              <a:t>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E0B6F2-5C22-B513-8278-8A3EEF4EFE13}"/>
              </a:ext>
            </a:extLst>
          </p:cNvPr>
          <p:cNvSpPr txBox="1"/>
          <p:nvPr/>
        </p:nvSpPr>
        <p:spPr>
          <a:xfrm>
            <a:off x="400765" y="4367970"/>
            <a:ext cx="213138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latin typeface="Times New Roman"/>
                <a:ea typeface="Calibri"/>
                <a:cs typeface="Calibri"/>
              </a:rPr>
              <a:t>Features * num of lane</a:t>
            </a:r>
            <a:endParaRPr lang="en-US">
              <a:ea typeface="Calibri"/>
              <a:cs typeface="Calibri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7849558-57F0-0555-9773-76712E4742A6}"/>
              </a:ext>
            </a:extLst>
          </p:cNvPr>
          <p:cNvGrpSpPr/>
          <p:nvPr/>
        </p:nvGrpSpPr>
        <p:grpSpPr>
          <a:xfrm>
            <a:off x="1192607" y="2116449"/>
            <a:ext cx="545990" cy="2119790"/>
            <a:chOff x="770418" y="2044369"/>
            <a:chExt cx="545990" cy="211979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2A595C3-0BDF-BA68-EF71-1644F75ED0D5}"/>
                </a:ext>
              </a:extLst>
            </p:cNvPr>
            <p:cNvSpPr/>
            <p:nvPr/>
          </p:nvSpPr>
          <p:spPr>
            <a:xfrm>
              <a:off x="1053210" y="2044369"/>
              <a:ext cx="263198" cy="171569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DDE82ED-5E06-9B76-4DFF-74E267EECC46}"/>
                </a:ext>
              </a:extLst>
            </p:cNvPr>
            <p:cNvSpPr/>
            <p:nvPr/>
          </p:nvSpPr>
          <p:spPr>
            <a:xfrm>
              <a:off x="955514" y="2179758"/>
              <a:ext cx="263198" cy="171569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EB58834-3A67-BD7B-F880-5240F37EFDEB}"/>
                </a:ext>
              </a:extLst>
            </p:cNvPr>
            <p:cNvSpPr/>
            <p:nvPr/>
          </p:nvSpPr>
          <p:spPr>
            <a:xfrm>
              <a:off x="857817" y="2314112"/>
              <a:ext cx="263198" cy="171569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32C50E1-44E1-DB85-61C3-5C1FD1D1A924}"/>
                </a:ext>
              </a:extLst>
            </p:cNvPr>
            <p:cNvSpPr/>
            <p:nvPr/>
          </p:nvSpPr>
          <p:spPr>
            <a:xfrm>
              <a:off x="770418" y="2448466"/>
              <a:ext cx="263198" cy="171569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rapezoid 7">
            <a:extLst>
              <a:ext uri="{FF2B5EF4-FFF2-40B4-BE49-F238E27FC236}">
                <a16:creationId xmlns:a16="http://schemas.microsoft.com/office/drawing/2014/main" id="{021576CB-7076-223D-2400-191FDE210B2F}"/>
              </a:ext>
            </a:extLst>
          </p:cNvPr>
          <p:cNvSpPr/>
          <p:nvPr/>
        </p:nvSpPr>
        <p:spPr>
          <a:xfrm rot="5400000">
            <a:off x="1877769" y="2504733"/>
            <a:ext cx="1804301" cy="1325276"/>
          </a:xfrm>
          <a:prstGeom prst="trapezoid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4DF315-B2B0-7F5C-A563-74C137E0F3C9}"/>
              </a:ext>
            </a:extLst>
          </p:cNvPr>
          <p:cNvSpPr txBox="1"/>
          <p:nvPr/>
        </p:nvSpPr>
        <p:spPr>
          <a:xfrm>
            <a:off x="2200116" y="2982514"/>
            <a:ext cx="1179618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latin typeface="Times New Roman"/>
                <a:cs typeface="Calibri"/>
              </a:rPr>
              <a:t>Encoder</a:t>
            </a:r>
            <a:endParaRPr lang="en-US" sz="1600">
              <a:latin typeface="Times New Roman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0C7A22C-5DFE-CC91-BDDC-5D5C9A71E451}"/>
              </a:ext>
            </a:extLst>
          </p:cNvPr>
          <p:cNvSpPr/>
          <p:nvPr/>
        </p:nvSpPr>
        <p:spPr>
          <a:xfrm>
            <a:off x="3499327" y="2612386"/>
            <a:ext cx="921138" cy="111037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  <a:latin typeface="Times New Roman"/>
                <a:cs typeface="Calibri"/>
              </a:rPr>
              <a:t>Sample</a:t>
            </a:r>
          </a:p>
          <a:p>
            <a:pPr algn="ctr"/>
            <a:r>
              <a:rPr lang="en-US" sz="1600">
                <a:solidFill>
                  <a:schemeClr val="tx1"/>
                </a:solidFill>
                <a:latin typeface="Times New Roman"/>
                <a:cs typeface="Calibri"/>
              </a:rPr>
              <a:t>Latent Space</a:t>
            </a:r>
          </a:p>
        </p:txBody>
      </p:sp>
      <p:sp>
        <p:nvSpPr>
          <p:cNvPr id="23" name="Trapezoid 22">
            <a:extLst>
              <a:ext uri="{FF2B5EF4-FFF2-40B4-BE49-F238E27FC236}">
                <a16:creationId xmlns:a16="http://schemas.microsoft.com/office/drawing/2014/main" id="{311BBEBA-9ECF-5486-BC26-B0D4E314A304}"/>
              </a:ext>
            </a:extLst>
          </p:cNvPr>
          <p:cNvSpPr/>
          <p:nvPr/>
        </p:nvSpPr>
        <p:spPr>
          <a:xfrm rot="16200000" flipH="1">
            <a:off x="4225553" y="2504733"/>
            <a:ext cx="1804301" cy="1325276"/>
          </a:xfrm>
          <a:prstGeom prst="trapezoid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57FC7F2-4571-7C6E-3AE2-6C6130019699}"/>
              </a:ext>
            </a:extLst>
          </p:cNvPr>
          <p:cNvSpPr txBox="1"/>
          <p:nvPr/>
        </p:nvSpPr>
        <p:spPr>
          <a:xfrm>
            <a:off x="4547900" y="2982514"/>
            <a:ext cx="1179618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latin typeface="Times New Roman"/>
                <a:cs typeface="Calibri"/>
              </a:rPr>
              <a:t>Decoder</a:t>
            </a:r>
            <a:endParaRPr lang="en-US" sz="1600">
              <a:latin typeface="Times New Roman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362C90E-9B5C-DD0B-EE0E-6FC4E83146FA}"/>
              </a:ext>
            </a:extLst>
          </p:cNvPr>
          <p:cNvGrpSpPr/>
          <p:nvPr/>
        </p:nvGrpSpPr>
        <p:grpSpPr>
          <a:xfrm>
            <a:off x="6176499" y="2095854"/>
            <a:ext cx="545990" cy="2119790"/>
            <a:chOff x="770418" y="2044369"/>
            <a:chExt cx="545990" cy="211979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F6904FA-4DAC-D89B-9DE7-960E5EC1E28F}"/>
                </a:ext>
              </a:extLst>
            </p:cNvPr>
            <p:cNvSpPr/>
            <p:nvPr/>
          </p:nvSpPr>
          <p:spPr>
            <a:xfrm>
              <a:off x="1053210" y="2044369"/>
              <a:ext cx="263198" cy="171569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9A01D192-1A0A-330D-20D2-8CB82150C8E2}"/>
                </a:ext>
              </a:extLst>
            </p:cNvPr>
            <p:cNvSpPr/>
            <p:nvPr/>
          </p:nvSpPr>
          <p:spPr>
            <a:xfrm>
              <a:off x="955514" y="2179758"/>
              <a:ext cx="263198" cy="171569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B20D221C-94C2-04F4-21DF-FEEAA075D368}"/>
                </a:ext>
              </a:extLst>
            </p:cNvPr>
            <p:cNvSpPr/>
            <p:nvPr/>
          </p:nvSpPr>
          <p:spPr>
            <a:xfrm>
              <a:off x="857817" y="2314112"/>
              <a:ext cx="263198" cy="171569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EDBAF00-F6CA-4E6B-6BE5-392F5638CD9A}"/>
                </a:ext>
              </a:extLst>
            </p:cNvPr>
            <p:cNvSpPr/>
            <p:nvPr/>
          </p:nvSpPr>
          <p:spPr>
            <a:xfrm>
              <a:off x="770418" y="2448466"/>
              <a:ext cx="263198" cy="171569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24802E9-E587-13E2-4275-B3E821675B14}"/>
              </a:ext>
            </a:extLst>
          </p:cNvPr>
          <p:cNvSpPr txBox="1"/>
          <p:nvPr/>
        </p:nvSpPr>
        <p:spPr>
          <a:xfrm>
            <a:off x="5858332" y="1700970"/>
            <a:ext cx="136938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>
                <a:latin typeface="Times New Roman"/>
                <a:ea typeface="Calibri"/>
                <a:cs typeface="Calibri"/>
              </a:rPr>
              <a:t>Mimic Input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0858748-E40C-1982-E83D-45E1625E1DB9}"/>
              </a:ext>
            </a:extLst>
          </p:cNvPr>
          <p:cNvSpPr/>
          <p:nvPr/>
        </p:nvSpPr>
        <p:spPr>
          <a:xfrm>
            <a:off x="3324273" y="4949873"/>
            <a:ext cx="1260948" cy="111037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>
                <a:solidFill>
                  <a:schemeClr val="tx1"/>
                </a:solidFill>
                <a:latin typeface="Times New Roman"/>
                <a:cs typeface="Calibri"/>
              </a:rPr>
              <a:t>Sample</a:t>
            </a:r>
          </a:p>
          <a:p>
            <a:pPr algn="ctr"/>
            <a:r>
              <a:rPr lang="en-US" sz="1600">
                <a:solidFill>
                  <a:schemeClr val="tx1"/>
                </a:solidFill>
                <a:latin typeface="Times New Roman"/>
                <a:cs typeface="Calibri"/>
              </a:rPr>
              <a:t>Latent Space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CBF9ADC-B068-A1FD-A9DF-1EA6775912BF}"/>
              </a:ext>
            </a:extLst>
          </p:cNvPr>
          <p:cNvSpPr txBox="1"/>
          <p:nvPr/>
        </p:nvSpPr>
        <p:spPr>
          <a:xfrm>
            <a:off x="2707360" y="1700969"/>
            <a:ext cx="2491785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>
                <a:latin typeface="Times New Roman"/>
                <a:ea typeface="Calibri"/>
                <a:cs typeface="Calibri"/>
              </a:rPr>
              <a:t>Variational Auto Encoder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B3EB862-95E1-C866-3C33-3DA1E6962465}"/>
              </a:ext>
            </a:extLst>
          </p:cNvPr>
          <p:cNvSpPr txBox="1"/>
          <p:nvPr/>
        </p:nvSpPr>
        <p:spPr>
          <a:xfrm>
            <a:off x="708454" y="1696994"/>
            <a:ext cx="152812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b="1">
                <a:latin typeface="Times New Roman"/>
              </a:rPr>
              <a:t>Input Features</a:t>
            </a:r>
            <a:endParaRPr lang="en-US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64946E7-FBE7-23A4-FEF4-BC9D07CE1756}"/>
              </a:ext>
            </a:extLst>
          </p:cNvPr>
          <p:cNvCxnSpPr/>
          <p:nvPr/>
        </p:nvCxnSpPr>
        <p:spPr>
          <a:xfrm flipH="1">
            <a:off x="3947984" y="3898556"/>
            <a:ext cx="2060" cy="9452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FFB8F4C1-5415-09ED-2803-817CFA8F191B}"/>
              </a:ext>
            </a:extLst>
          </p:cNvPr>
          <p:cNvSpPr txBox="1"/>
          <p:nvPr/>
        </p:nvSpPr>
        <p:spPr>
          <a:xfrm>
            <a:off x="1368710" y="5335916"/>
            <a:ext cx="166800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latin typeface="Times New Roman"/>
                <a:ea typeface="Calibri"/>
                <a:cs typeface="Calibri"/>
              </a:rPr>
              <a:t>Possible solutions</a:t>
            </a:r>
          </a:p>
        </p:txBody>
      </p:sp>
      <p:sp>
        <p:nvSpPr>
          <p:cNvPr id="38" name="Right Brace 37">
            <a:extLst>
              <a:ext uri="{FF2B5EF4-FFF2-40B4-BE49-F238E27FC236}">
                <a16:creationId xmlns:a16="http://schemas.microsoft.com/office/drawing/2014/main" id="{33EA0082-3C7D-1011-FEFB-A529D4165B09}"/>
              </a:ext>
            </a:extLst>
          </p:cNvPr>
          <p:cNvSpPr/>
          <p:nvPr/>
        </p:nvSpPr>
        <p:spPr>
          <a:xfrm rot="10800000">
            <a:off x="3046375" y="4964744"/>
            <a:ext cx="164756" cy="1081216"/>
          </a:xfrm>
          <a:prstGeom prst="righ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A3018BC-B8F5-E698-BA62-787566AFAEFD}"/>
              </a:ext>
            </a:extLst>
          </p:cNvPr>
          <p:cNvSpPr txBox="1"/>
          <p:nvPr/>
        </p:nvSpPr>
        <p:spPr>
          <a:xfrm>
            <a:off x="3325196" y="6355349"/>
            <a:ext cx="125611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latin typeface="Times New Roman"/>
                <a:ea typeface="Calibri"/>
                <a:cs typeface="Calibri"/>
              </a:rPr>
              <a:t>num of lane</a:t>
            </a:r>
          </a:p>
        </p:txBody>
      </p:sp>
      <p:sp>
        <p:nvSpPr>
          <p:cNvPr id="40" name="Right Brace 39">
            <a:extLst>
              <a:ext uri="{FF2B5EF4-FFF2-40B4-BE49-F238E27FC236}">
                <a16:creationId xmlns:a16="http://schemas.microsoft.com/office/drawing/2014/main" id="{D9EB8BFF-BD93-F0D6-EBCD-2FD2423530D4}"/>
              </a:ext>
            </a:extLst>
          </p:cNvPr>
          <p:cNvSpPr/>
          <p:nvPr/>
        </p:nvSpPr>
        <p:spPr>
          <a:xfrm rot="5400000">
            <a:off x="3880456" y="5664960"/>
            <a:ext cx="164756" cy="1081216"/>
          </a:xfrm>
          <a:prstGeom prst="righ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7DF067C-36F7-F8CC-56BE-966A413237FF}"/>
              </a:ext>
            </a:extLst>
          </p:cNvPr>
          <p:cNvSpPr/>
          <p:nvPr/>
        </p:nvSpPr>
        <p:spPr>
          <a:xfrm>
            <a:off x="4837976" y="5011655"/>
            <a:ext cx="1260948" cy="24539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Times New Roman"/>
              <a:cs typeface="Calibri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DCD99B-5126-B004-1220-64A00B5E3851}"/>
              </a:ext>
            </a:extLst>
          </p:cNvPr>
          <p:cNvSpPr/>
          <p:nvPr/>
        </p:nvSpPr>
        <p:spPr>
          <a:xfrm>
            <a:off x="4837976" y="5258792"/>
            <a:ext cx="1260948" cy="24539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Times New Roman"/>
              <a:cs typeface="Calibri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D1C497-A0DC-3FA5-EB95-2903A20F13A2}"/>
              </a:ext>
            </a:extLst>
          </p:cNvPr>
          <p:cNvSpPr/>
          <p:nvPr/>
        </p:nvSpPr>
        <p:spPr>
          <a:xfrm>
            <a:off x="4837975" y="5505926"/>
            <a:ext cx="1260948" cy="24539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Times New Roman"/>
              <a:cs typeface="Calibri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FEA06F9-AB97-6BD1-EB56-79166A81DBEE}"/>
              </a:ext>
            </a:extLst>
          </p:cNvPr>
          <p:cNvSpPr/>
          <p:nvPr/>
        </p:nvSpPr>
        <p:spPr>
          <a:xfrm>
            <a:off x="4837975" y="5753060"/>
            <a:ext cx="1260948" cy="24539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Times New Roman"/>
              <a:cs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FAAC16-B1CA-7BF7-7977-D541426B9838}"/>
              </a:ext>
            </a:extLst>
          </p:cNvPr>
          <p:cNvSpPr txBox="1"/>
          <p:nvPr/>
        </p:nvSpPr>
        <p:spPr>
          <a:xfrm>
            <a:off x="4663845" y="4625402"/>
            <a:ext cx="159592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>
                <a:latin typeface="Times New Roman"/>
                <a:ea typeface="Calibri"/>
                <a:cs typeface="Calibri"/>
              </a:rPr>
              <a:t>Selecting kernel</a:t>
            </a:r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4A2716-34B9-CE68-288A-6CC421F3171D}"/>
              </a:ext>
            </a:extLst>
          </p:cNvPr>
          <p:cNvSpPr/>
          <p:nvPr/>
        </p:nvSpPr>
        <p:spPr>
          <a:xfrm>
            <a:off x="6351678" y="4960170"/>
            <a:ext cx="1260948" cy="111037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1600">
              <a:solidFill>
                <a:schemeClr val="tx1"/>
              </a:solidFill>
              <a:latin typeface="Times New Roman"/>
              <a:cs typeface="Calibri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799C73-870C-0D9B-D84C-BFBF05285800}"/>
              </a:ext>
            </a:extLst>
          </p:cNvPr>
          <p:cNvSpPr txBox="1"/>
          <p:nvPr/>
        </p:nvSpPr>
        <p:spPr>
          <a:xfrm>
            <a:off x="6259926" y="4625402"/>
            <a:ext cx="1431164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>
                <a:latin typeface="Times New Roman"/>
                <a:ea typeface="Calibri"/>
                <a:cs typeface="Calibri"/>
              </a:rPr>
              <a:t>Scaling kernel</a:t>
            </a:r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1FE1B41-5873-2B7F-CD29-826B6B2906C1}"/>
              </a:ext>
            </a:extLst>
          </p:cNvPr>
          <p:cNvSpPr/>
          <p:nvPr/>
        </p:nvSpPr>
        <p:spPr>
          <a:xfrm>
            <a:off x="7840829" y="4960645"/>
            <a:ext cx="1256269" cy="111210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Times New Roman"/>
                <a:ea typeface="Calibri"/>
                <a:cs typeface="Calibri"/>
              </a:rPr>
              <a:t>Positional Encoder</a:t>
            </a:r>
            <a:endParaRPr lang="en-US">
              <a:solidFill>
                <a:schemeClr val="tx1"/>
              </a:solidFill>
              <a:latin typeface="Times New Roman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E01B731-E8FE-ECC1-5BDA-EB75DA047793}"/>
              </a:ext>
            </a:extLst>
          </p:cNvPr>
          <p:cNvGrpSpPr/>
          <p:nvPr/>
        </p:nvGrpSpPr>
        <p:grpSpPr>
          <a:xfrm>
            <a:off x="9399551" y="4701069"/>
            <a:ext cx="669556" cy="1656412"/>
            <a:chOff x="770418" y="2044369"/>
            <a:chExt cx="545990" cy="2119790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7FA7F039-4D27-5C68-F815-04A332244EC5}"/>
                </a:ext>
              </a:extLst>
            </p:cNvPr>
            <p:cNvSpPr/>
            <p:nvPr/>
          </p:nvSpPr>
          <p:spPr>
            <a:xfrm>
              <a:off x="1053210" y="2044369"/>
              <a:ext cx="263198" cy="171569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ED749B46-1903-7D69-9922-976CD553F0A7}"/>
                </a:ext>
              </a:extLst>
            </p:cNvPr>
            <p:cNvSpPr/>
            <p:nvPr/>
          </p:nvSpPr>
          <p:spPr>
            <a:xfrm>
              <a:off x="955514" y="2179758"/>
              <a:ext cx="263198" cy="171569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932E08E7-2C8F-1730-68E7-FB8AD0C890BC}"/>
                </a:ext>
              </a:extLst>
            </p:cNvPr>
            <p:cNvSpPr/>
            <p:nvPr/>
          </p:nvSpPr>
          <p:spPr>
            <a:xfrm>
              <a:off x="857817" y="2314112"/>
              <a:ext cx="263198" cy="171569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75E17FE8-E267-8B93-1A65-8B043FE3903A}"/>
                </a:ext>
              </a:extLst>
            </p:cNvPr>
            <p:cNvSpPr/>
            <p:nvPr/>
          </p:nvSpPr>
          <p:spPr>
            <a:xfrm>
              <a:off x="770418" y="2448466"/>
              <a:ext cx="263198" cy="171569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28575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2D4E1B9A-68FA-5684-C98E-1BCDBE0A303D}"/>
              </a:ext>
            </a:extLst>
          </p:cNvPr>
          <p:cNvSpPr txBox="1"/>
          <p:nvPr/>
        </p:nvSpPr>
        <p:spPr>
          <a:xfrm>
            <a:off x="8896034" y="4285591"/>
            <a:ext cx="1987218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>
                <a:latin typeface="Times New Roman"/>
                <a:ea typeface="Calibri"/>
                <a:cs typeface="Calibri"/>
              </a:rPr>
              <a:t>Output (traffic plan)</a:t>
            </a:r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AE35478-C9C8-A667-CAF8-69BB47546CB0}"/>
              </a:ext>
            </a:extLst>
          </p:cNvPr>
          <p:cNvSpPr txBox="1"/>
          <p:nvPr/>
        </p:nvSpPr>
        <p:spPr>
          <a:xfrm>
            <a:off x="6823602" y="2982513"/>
            <a:ext cx="1869536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solidFill>
                  <a:srgbClr val="7030A0"/>
                </a:solidFill>
                <a:latin typeface="Times New Roman"/>
                <a:cs typeface="Calibri"/>
              </a:rPr>
              <a:t>Reconstruction loss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39D958F-3CED-E21B-157F-38DB11C6D37A}"/>
              </a:ext>
            </a:extLst>
          </p:cNvPr>
          <p:cNvSpPr txBox="1"/>
          <p:nvPr/>
        </p:nvSpPr>
        <p:spPr>
          <a:xfrm>
            <a:off x="4764141" y="6184973"/>
            <a:ext cx="13958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solidFill>
                  <a:srgbClr val="7030A0"/>
                </a:solidFill>
                <a:latin typeface="Times New Roman"/>
                <a:cs typeface="Calibri"/>
              </a:rPr>
              <a:t>Selecting error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BDC3471-475C-F353-8ACC-19397878C07B}"/>
              </a:ext>
            </a:extLst>
          </p:cNvPr>
          <p:cNvSpPr txBox="1"/>
          <p:nvPr/>
        </p:nvSpPr>
        <p:spPr>
          <a:xfrm>
            <a:off x="6288142" y="6215865"/>
            <a:ext cx="139586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solidFill>
                  <a:srgbClr val="7030A0"/>
                </a:solidFill>
                <a:latin typeface="Times New Roman"/>
                <a:cs typeface="Calibri"/>
              </a:rPr>
              <a:t>Scaling error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93E305F-0048-F27D-CDA4-12286D923F2B}"/>
              </a:ext>
            </a:extLst>
          </p:cNvPr>
          <p:cNvSpPr txBox="1"/>
          <p:nvPr/>
        </p:nvSpPr>
        <p:spPr>
          <a:xfrm>
            <a:off x="10180521" y="5227324"/>
            <a:ext cx="186953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>
                <a:solidFill>
                  <a:srgbClr val="7030A0"/>
                </a:solidFill>
                <a:latin typeface="Times New Roman"/>
                <a:cs typeface="Calibri"/>
              </a:rPr>
              <a:t>Vehicle's average waiting time loss</a:t>
            </a:r>
          </a:p>
        </p:txBody>
      </p:sp>
    </p:spTree>
    <p:extLst>
      <p:ext uri="{BB962C8B-B14F-4D97-AF65-F5344CB8AC3E}">
        <p14:creationId xmlns:p14="http://schemas.microsoft.com/office/powerpoint/2010/main" val="9340264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FBC01-9841-31F5-64CB-B9318E31C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/>
                <a:cs typeface="Times New Roman"/>
              </a:rPr>
              <a:t>Result Evaluation – Simulation test</a:t>
            </a:r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94F5B06-077A-7D58-FE75-6E0C1CB20B7E}"/>
              </a:ext>
            </a:extLst>
          </p:cNvPr>
          <p:cNvSpPr txBox="1"/>
          <p:nvPr/>
        </p:nvSpPr>
        <p:spPr>
          <a:xfrm>
            <a:off x="5537754" y="1288352"/>
            <a:ext cx="6791898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 sz="2000" b="1">
                <a:solidFill>
                  <a:srgbClr val="C00000"/>
                </a:solidFill>
                <a:latin typeface="Times New Roman"/>
                <a:ea typeface="Calibri"/>
                <a:cs typeface="Calibri"/>
              </a:rPr>
              <a:t>Simulation Tool: </a:t>
            </a:r>
            <a:r>
              <a:rPr lang="en-US" sz="2000">
                <a:latin typeface="Times New Roman"/>
                <a:ea typeface="Calibri"/>
                <a:cs typeface="Calibri"/>
              </a:rPr>
              <a:t>We utilized SUMO (Simulation of Urban Mobility), a powerful open-source traffic microsimulation platform, to model the real-world conditions of the “</a:t>
            </a:r>
            <a:r>
              <a:rPr lang="en-US" sz="2000" err="1">
                <a:latin typeface="Times New Roman"/>
                <a:ea typeface="Calibri"/>
                <a:cs typeface="Calibri"/>
              </a:rPr>
              <a:t>Pra</a:t>
            </a:r>
            <a:r>
              <a:rPr lang="en-US" sz="2000">
                <a:latin typeface="Times New Roman"/>
                <a:ea typeface="Calibri"/>
                <a:cs typeface="Calibri"/>
              </a:rPr>
              <a:t> </a:t>
            </a:r>
            <a:r>
              <a:rPr lang="en-US" sz="2000" err="1">
                <a:latin typeface="Times New Roman"/>
                <a:ea typeface="Calibri"/>
                <a:cs typeface="Calibri"/>
              </a:rPr>
              <a:t>Jom</a:t>
            </a:r>
            <a:r>
              <a:rPr lang="en-US" sz="2000">
                <a:latin typeface="Times New Roman"/>
                <a:ea typeface="Calibri"/>
                <a:cs typeface="Calibri"/>
              </a:rPr>
              <a:t> </a:t>
            </a:r>
            <a:r>
              <a:rPr lang="en-US" sz="2000" err="1">
                <a:latin typeface="Times New Roman"/>
                <a:ea typeface="Calibri"/>
                <a:cs typeface="Calibri"/>
              </a:rPr>
              <a:t>Klao</a:t>
            </a:r>
            <a:r>
              <a:rPr lang="en-US" sz="2000">
                <a:latin typeface="Times New Roman"/>
                <a:ea typeface="Calibri"/>
                <a:cs typeface="Calibri"/>
              </a:rPr>
              <a:t>” intersection and surrounding roadways.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D44E75-E3D0-C8D6-33F4-E8D8A9457C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48267"/>
            <a:ext cx="4699554" cy="32925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88DD2A-D5EA-7C2A-02A8-CDC66CBC9B31}"/>
              </a:ext>
            </a:extLst>
          </p:cNvPr>
          <p:cNvSpPr txBox="1"/>
          <p:nvPr/>
        </p:nvSpPr>
        <p:spPr>
          <a:xfrm>
            <a:off x="5537754" y="2689535"/>
            <a:ext cx="679189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 sz="2000" b="1">
                <a:solidFill>
                  <a:srgbClr val="C00000"/>
                </a:solidFill>
                <a:latin typeface="Times New Roman"/>
                <a:ea typeface="Calibri"/>
                <a:cs typeface="Calibri"/>
              </a:rPr>
              <a:t>Python-Based Integration: </a:t>
            </a:r>
            <a:r>
              <a:rPr lang="en-US" sz="2000">
                <a:latin typeface="Times New Roman"/>
                <a:ea typeface="Calibri"/>
                <a:cs typeface="Calibri"/>
              </a:rPr>
              <a:t>A Python interface was developed to enable bidirectional communication between SUMO and our VAE/Transformer-based traffic control model.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555E02-A3B0-0B81-C124-900F3760BA7B}"/>
              </a:ext>
            </a:extLst>
          </p:cNvPr>
          <p:cNvSpPr txBox="1"/>
          <p:nvPr/>
        </p:nvSpPr>
        <p:spPr>
          <a:xfrm>
            <a:off x="5537754" y="3782942"/>
            <a:ext cx="6791898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 sz="2000" b="1">
                <a:solidFill>
                  <a:srgbClr val="C00000"/>
                </a:solidFill>
                <a:latin typeface="Times New Roman"/>
                <a:ea typeface="Calibri"/>
                <a:cs typeface="Calibri"/>
              </a:rPr>
              <a:t>Iterative Evaluation: </a:t>
            </a:r>
            <a:r>
              <a:rPr lang="en-US" sz="2000">
                <a:latin typeface="Times New Roman"/>
                <a:ea typeface="Calibri"/>
                <a:cs typeface="Calibri"/>
              </a:rPr>
              <a:t>Our evaluation follows an iterative loop:</a:t>
            </a:r>
          </a:p>
          <a:p>
            <a:r>
              <a:rPr lang="en-US" sz="2000">
                <a:latin typeface="Times New Roman"/>
                <a:ea typeface="Calibri"/>
                <a:cs typeface="Calibri"/>
              </a:rPr>
              <a:t>1. Current traffic state information is extracted from SUMO.</a:t>
            </a:r>
          </a:p>
          <a:p>
            <a:r>
              <a:rPr lang="en-US" sz="2000">
                <a:latin typeface="Times New Roman"/>
                <a:ea typeface="Calibri"/>
                <a:cs typeface="Calibri"/>
              </a:rPr>
              <a:t>2.Our model analyzes the data and determines optimized traffic light timings.</a:t>
            </a:r>
          </a:p>
          <a:p>
            <a:r>
              <a:rPr lang="en-US" sz="2000">
                <a:latin typeface="Times New Roman"/>
                <a:ea typeface="Calibri"/>
                <a:cs typeface="Calibri"/>
              </a:rPr>
              <a:t>3.Python updates the SUMO simulation with the new timings.</a:t>
            </a:r>
          </a:p>
        </p:txBody>
      </p:sp>
    </p:spTree>
    <p:extLst>
      <p:ext uri="{BB962C8B-B14F-4D97-AF65-F5344CB8AC3E}">
        <p14:creationId xmlns:p14="http://schemas.microsoft.com/office/powerpoint/2010/main" val="322549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E73EC-7FA0-0C0C-523B-EF74F0670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Times New Roman"/>
                <a:cs typeface="Times New Roman"/>
              </a:rPr>
              <a:t>Problem</a:t>
            </a:r>
            <a:endParaRPr lang="en-GB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 descr="A group of cars and motorcycles on a street&#10;&#10;Description automatically generated">
            <a:extLst>
              <a:ext uri="{FF2B5EF4-FFF2-40B4-BE49-F238E27FC236}">
                <a16:creationId xmlns:a16="http://schemas.microsoft.com/office/drawing/2014/main" id="{E492C66C-6C8D-915C-72ED-34DA6BFE1A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8303" y="1694321"/>
            <a:ext cx="5306979" cy="3985182"/>
          </a:xfrm>
        </p:spPr>
      </p:pic>
      <p:pic>
        <p:nvPicPr>
          <p:cNvPr id="6" name="Picture 5" descr="A street with cars and motorcycles&#10;&#10;Description automatically generated">
            <a:extLst>
              <a:ext uri="{FF2B5EF4-FFF2-40B4-BE49-F238E27FC236}">
                <a16:creationId xmlns:a16="http://schemas.microsoft.com/office/drawing/2014/main" id="{4F70229F-C0B5-FCD0-33F8-CAFB5D0FB1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9127" y="1687781"/>
            <a:ext cx="5335979" cy="3997036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F2A861D-6AF1-29C0-0CB8-2BF40BD61BF1}"/>
              </a:ext>
            </a:extLst>
          </p:cNvPr>
          <p:cNvSpPr/>
          <p:nvPr/>
        </p:nvSpPr>
        <p:spPr>
          <a:xfrm>
            <a:off x="7273383" y="2766432"/>
            <a:ext cx="715535" cy="31595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162402C-2009-327F-0BC0-01B08712884B}"/>
              </a:ext>
            </a:extLst>
          </p:cNvPr>
          <p:cNvSpPr/>
          <p:nvPr/>
        </p:nvSpPr>
        <p:spPr>
          <a:xfrm>
            <a:off x="2064834" y="3025697"/>
            <a:ext cx="473926" cy="29736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Picture 6" descr="A street with cars and motorcycles&#10;&#10;Description automatically generated">
            <a:extLst>
              <a:ext uri="{FF2B5EF4-FFF2-40B4-BE49-F238E27FC236}">
                <a16:creationId xmlns:a16="http://schemas.microsoft.com/office/drawing/2014/main" id="{12B4EED7-6EF3-9796-C434-E8F1EE54D9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478" t="20465" r="59130" b="60930"/>
          <a:stretch/>
        </p:blipFill>
        <p:spPr>
          <a:xfrm>
            <a:off x="8232810" y="2644927"/>
            <a:ext cx="3278466" cy="1793710"/>
          </a:xfrm>
          <a:prstGeom prst="rect">
            <a:avLst/>
          </a:prstGeom>
        </p:spPr>
      </p:pic>
      <p:pic>
        <p:nvPicPr>
          <p:cNvPr id="9" name="Content Placeholder 3" descr="A group of cars and motorcycles on a street&#10;&#10;Description automatically generated">
            <a:extLst>
              <a:ext uri="{FF2B5EF4-FFF2-40B4-BE49-F238E27FC236}">
                <a16:creationId xmlns:a16="http://schemas.microsoft.com/office/drawing/2014/main" id="{DC083CDA-4AEA-8FB9-DECA-69A1624385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170" t="31039" r="61121" b="53831"/>
          <a:stretch/>
        </p:blipFill>
        <p:spPr>
          <a:xfrm>
            <a:off x="3281356" y="2647340"/>
            <a:ext cx="2816940" cy="1792447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8EDA5AD-2446-6E35-FE4F-59A9C6B2B7E9}"/>
              </a:ext>
            </a:extLst>
          </p:cNvPr>
          <p:cNvCxnSpPr/>
          <p:nvPr/>
        </p:nvCxnSpPr>
        <p:spPr>
          <a:xfrm>
            <a:off x="8017727" y="2962508"/>
            <a:ext cx="1304692" cy="821473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53947F8-A463-6C58-E378-F69E99848A3B}"/>
              </a:ext>
            </a:extLst>
          </p:cNvPr>
          <p:cNvCxnSpPr/>
          <p:nvPr/>
        </p:nvCxnSpPr>
        <p:spPr>
          <a:xfrm>
            <a:off x="2547820" y="3161138"/>
            <a:ext cx="1453376" cy="32896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37528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E347C-79E4-63A7-0269-3FBAB1943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2637"/>
            <a:ext cx="10515600" cy="1325563"/>
          </a:xfrm>
        </p:spPr>
        <p:txBody>
          <a:bodyPr/>
          <a:lstStyle/>
          <a:p>
            <a:pPr algn="ctr"/>
            <a:r>
              <a:rPr lang="en-GB">
                <a:latin typeface="Times New Roman" panose="02020603050405020304" pitchFamily="18" charset="0"/>
                <a:cs typeface="Times New Roman" panose="02020603050405020304" pitchFamily="18" charset="0"/>
              </a:rPr>
              <a:t>Possible registration</a:t>
            </a:r>
            <a:endParaRPr lang="en-GB">
              <a:solidFill>
                <a:srgbClr val="80808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GB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5207725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3C6A624-3251-0238-1352-65E621CAFB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75916694"/>
              </p:ext>
            </p:extLst>
          </p:nvPr>
        </p:nvGraphicFramePr>
        <p:xfrm>
          <a:off x="838200" y="933528"/>
          <a:ext cx="10515600" cy="497108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88281762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3056978169"/>
                    </a:ext>
                  </a:extLst>
                </a:gridCol>
              </a:tblGrid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>
                          <a:latin typeface="Times New Roman"/>
                        </a:rPr>
                        <a:t>Name</a:t>
                      </a:r>
                    </a:p>
                  </a:txBody>
                  <a:tcPr>
                    <a:lnR w="12700">
                      <a:solidFill>
                        <a:schemeClr val="tx1"/>
                      </a:solidFill>
                    </a:lnR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>
                          <a:latin typeface="Times New Roman"/>
                        </a:rPr>
                        <a:t>Topics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2885640"/>
                  </a:ext>
                </a:extLst>
              </a:tr>
              <a:tr h="1308409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b="0" i="0" u="none" strike="noStrike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  <a:t>CPS AIPE 2024 : CPS--2024 2nd International Conference on Artificial Intelligence and Power Engineering (AIPE 2024) </a:t>
                      </a:r>
                      <a:endParaRPr lang="en-US">
                        <a:latin typeface="Times New Roman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b="0" i="0" u="none" strike="noStrike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  <a:t>(</a:t>
                      </a:r>
                      <a:r>
                        <a:rPr lang="en-GB" sz="1000" b="0" i="0">
                          <a:latin typeface="Times New Roman"/>
                        </a:rPr>
                        <a:t>Submission Deadline Jun 10, 2024</a:t>
                      </a:r>
                      <a:r>
                        <a:rPr lang="en-GB" sz="1800" b="0" i="0" u="none" strike="noStrike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  <a:t>)</a:t>
                      </a:r>
                      <a:endParaRPr lang="en-US" b="0">
                        <a:latin typeface="Times New Roman"/>
                      </a:endParaRPr>
                    </a:p>
                  </a:txBody>
                  <a:tcPr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Calibri"/>
                        <a:buChar char="-"/>
                      </a:pPr>
                      <a:r>
                        <a:rPr lang="en-GB" sz="1800" b="0" i="0" u="none" strike="noStrike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  <a:t>Neural Networks</a:t>
                      </a:r>
                    </a:p>
                    <a:p>
                      <a:pPr marL="285750" lvl="0" indent="-285750">
                        <a:buFont typeface="Calibri"/>
                        <a:buChar char="-"/>
                      </a:pPr>
                      <a:r>
                        <a:rPr lang="en-GB" sz="1800" b="0" i="0" u="none" strike="noStrike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  <a:t>Machine Learning</a:t>
                      </a:r>
                      <a:br>
                        <a:rPr lang="en-GB" sz="1800" b="0" i="0" u="none" strike="noStrike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</a:br>
                      <a:endParaRPr lang="en-GB" sz="1800" b="0" i="0" u="none" strike="noStrike" baseline="0" noProof="0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T w="12700">
                      <a:solidFill>
                        <a:schemeClr val="tx1"/>
                      </a:solidFill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317121557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buNone/>
                      </a:pPr>
                      <a:r>
                        <a:rPr lang="en-GB" sz="1800" b="0" i="0" u="none" strike="noStrike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  <a:t>IEEE WAIE 2024 : IEEE--2024 6th International Workshop on Artificial Intelligence and Education</a:t>
                      </a:r>
                      <a:endParaRPr lang="en-US">
                        <a:latin typeface="Times New Roman"/>
                      </a:endParaRPr>
                    </a:p>
                    <a:p>
                      <a:pPr marL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b="0" i="0" u="none" strike="noStrike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  <a:t>(</a:t>
                      </a:r>
                      <a:r>
                        <a:rPr lang="en-GB" sz="1000" b="1" i="0">
                          <a:latin typeface="Times New Roman"/>
                        </a:rPr>
                        <a:t>Submission Deadline </a:t>
                      </a:r>
                      <a:r>
                        <a:rPr lang="en-GB" sz="1000" b="0" i="0">
                          <a:latin typeface="Times New Roman"/>
                        </a:rPr>
                        <a:t>May 25, 2024</a:t>
                      </a:r>
                      <a:r>
                        <a:rPr lang="en-GB" sz="1800" b="0" i="0" u="none" strike="noStrike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  <a:t>)</a:t>
                      </a:r>
                      <a:endParaRPr lang="en-GB">
                        <a:latin typeface="Times New Roman"/>
                      </a:endParaRPr>
                    </a:p>
                    <a:p>
                      <a:pPr lvl="0">
                        <a:buNone/>
                      </a:pPr>
                      <a:endParaRPr lang="en-GB">
                        <a:latin typeface="Times New Roman"/>
                      </a:endParaRPr>
                    </a:p>
                  </a:txBody>
                  <a:tcPr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Calibri"/>
                        <a:buChar char="-"/>
                      </a:pPr>
                      <a:r>
                        <a:rPr lang="en-GB" sz="1800" b="0" i="0" u="none" strike="noStrike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  <a:t>Artificial Intelligence and Open Learning</a:t>
                      </a:r>
                      <a:br>
                        <a:rPr lang="en-GB" sz="1800" b="0" i="0" u="none" strike="noStrike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</a:br>
                      <a:endParaRPr lang="en-GB" sz="1800" b="0" i="0" u="none" strike="noStrike" baseline="0" noProof="0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51683702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buNone/>
                      </a:pPr>
                      <a:r>
                        <a:rPr lang="en-GB" sz="1800" b="0" i="0" u="none" strike="noStrike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  <a:t>CCVPR 2024 : 2024 International Joint Conference on Computer Vision and Pattern Recognition</a:t>
                      </a:r>
                      <a:endParaRPr lang="en-US">
                        <a:latin typeface="Times New Roman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b="0" i="0" u="none" strike="noStrike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  <a:t>(</a:t>
                      </a:r>
                      <a:r>
                        <a:rPr lang="en-GB" sz="1000" b="1" i="0" u="none" strike="noStrike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  <a:t>Submission Deadline </a:t>
                      </a:r>
                      <a:r>
                        <a:rPr lang="en-GB" sz="1000" b="0" i="0" u="none" strike="noStrike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  <a:t>Jul 10, 2024</a:t>
                      </a:r>
                      <a:r>
                        <a:rPr lang="en-GB" sz="1800" b="0" i="0" u="none" strike="noStrike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  <a:t>)</a:t>
                      </a:r>
                      <a:endParaRPr lang="en-GB" sz="1800" b="0" i="0" u="none" strike="noStrike" baseline="0" noProof="0">
                        <a:solidFill>
                          <a:srgbClr val="808080"/>
                        </a:solidFill>
                        <a:latin typeface="Times New Roman"/>
                      </a:endParaRPr>
                    </a:p>
                    <a:p>
                      <a:pPr lvl="0">
                        <a:buNone/>
                      </a:pPr>
                      <a:endParaRPr lang="en-GB">
                        <a:latin typeface="Times New Roman"/>
                      </a:endParaRPr>
                    </a:p>
                  </a:txBody>
                  <a:tcPr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Calibri"/>
                        <a:buChar char="-"/>
                      </a:pPr>
                      <a:r>
                        <a:rPr lang="en-GB" sz="1800" b="0" i="0" u="none" strike="noStrike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  <a:t>Ensemble Learning Algorithms</a:t>
                      </a:r>
                      <a:br>
                        <a:rPr lang="en-GB" sz="1800" b="0" i="0" u="none" strike="noStrike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</a:br>
                      <a:endParaRPr lang="en-GB" sz="1800" b="0" i="0" u="none" strike="noStrike" baseline="0" noProof="0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72012132"/>
                  </a:ext>
                </a:extLst>
              </a:tr>
              <a:tr h="408878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buNone/>
                      </a:pPr>
                      <a:r>
                        <a:rPr lang="en-GB" sz="1800" b="0" i="0" u="none" strike="noStrike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  <a:t>MIWAI 2024 : 17th Multi-Disciplinary International Conference on Artificial Intelligence</a:t>
                      </a:r>
                      <a:endParaRPr lang="en-US">
                        <a:latin typeface="Times New Roman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 b="0" i="0" u="none" strike="noStrike" noProof="0">
                          <a:solidFill>
                            <a:srgbClr val="000000"/>
                          </a:solidFill>
                          <a:latin typeface="Times New Roman"/>
                        </a:rPr>
                        <a:t>(</a:t>
                      </a:r>
                      <a:r>
                        <a:rPr lang="en-GB" sz="1000" b="1" i="0" u="none" strike="noStrike" noProof="0">
                          <a:solidFill>
                            <a:srgbClr val="000000"/>
                          </a:solidFill>
                          <a:latin typeface="Times New Roman"/>
                        </a:rPr>
                        <a:t>Submission Deadline </a:t>
                      </a:r>
                      <a:r>
                        <a:rPr lang="en-GB" sz="1000" b="0" i="0" u="none" strike="noStrike" noProof="0">
                          <a:solidFill>
                            <a:srgbClr val="000000"/>
                          </a:solidFill>
                          <a:latin typeface="Times New Roman"/>
                        </a:rPr>
                        <a:t>Jul</a:t>
                      </a:r>
                      <a:r>
                        <a:rPr lang="en-GB" sz="1000" b="1" i="0" u="none" strike="noStrike" noProof="0">
                          <a:solidFill>
                            <a:srgbClr val="000000"/>
                          </a:solidFill>
                          <a:latin typeface="Times New Roman"/>
                        </a:rPr>
                        <a:t> 1</a:t>
                      </a:r>
                      <a:r>
                        <a:rPr lang="en-GB" sz="1000" b="0" i="0" u="none" strike="noStrike" noProof="0">
                          <a:solidFill>
                            <a:srgbClr val="000000"/>
                          </a:solidFill>
                          <a:latin typeface="Times New Roman"/>
                        </a:rPr>
                        <a:t>, 2024</a:t>
                      </a:r>
                      <a:r>
                        <a:rPr lang="en-GB" sz="1800" b="0" i="0" u="none" strike="noStrike" noProof="0">
                          <a:solidFill>
                            <a:srgbClr val="000000"/>
                          </a:solidFill>
                          <a:latin typeface="Times New Roman"/>
                        </a:rPr>
                        <a:t>)</a:t>
                      </a:r>
                      <a:endParaRPr lang="en-GB" sz="1800" b="0" i="0" u="none" strike="noStrike" noProof="0">
                        <a:solidFill>
                          <a:srgbClr val="808080"/>
                        </a:solidFill>
                        <a:latin typeface="Times New Roman"/>
                      </a:endParaRPr>
                    </a:p>
                  </a:txBody>
                  <a:tcPr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marL="285750" lvl="0" indent="-285750">
                        <a:buFont typeface="Calibri"/>
                        <a:buChar char="-"/>
                      </a:pPr>
                      <a:r>
                        <a:rPr lang="en-GB" sz="1800" b="0" i="0" u="none" strike="noStrike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  <a:t>Machine Learning</a:t>
                      </a:r>
                      <a:br>
                        <a:rPr lang="en-GB" sz="1800" b="0" i="0" u="none" strike="noStrike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</a:br>
                      <a:endParaRPr lang="en-GB" sz="1800" b="0" i="0" u="none" strike="noStrike" baseline="0" noProof="0">
                        <a:solidFill>
                          <a:srgbClr val="000000"/>
                        </a:solidFill>
                        <a:latin typeface="Times New Roman"/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69106472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E1A2E7A-2B34-7BC4-A313-DAB7B9D287F3}"/>
              </a:ext>
            </a:extLst>
          </p:cNvPr>
          <p:cNvSpPr txBox="1"/>
          <p:nvPr/>
        </p:nvSpPr>
        <p:spPr>
          <a:xfrm>
            <a:off x="794657" y="348342"/>
            <a:ext cx="652054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400">
                <a:ea typeface="Calibri"/>
                <a:cs typeface="Calibri"/>
              </a:rPr>
              <a:t>Listing from most preferable </a:t>
            </a:r>
            <a:endParaRPr lang="en-GB" sz="2400"/>
          </a:p>
        </p:txBody>
      </p:sp>
    </p:spTree>
    <p:extLst>
      <p:ext uri="{BB962C8B-B14F-4D97-AF65-F5344CB8AC3E}">
        <p14:creationId xmlns:p14="http://schemas.microsoft.com/office/powerpoint/2010/main" val="2081777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7237C-E9E2-E011-BDA1-88A02676D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Autofit/>
          </a:bodyPr>
          <a:lstStyle/>
          <a:p>
            <a:r>
              <a:rPr lang="en-GB" sz="3200">
                <a:solidFill>
                  <a:srgbClr val="000000"/>
                </a:solidFill>
                <a:latin typeface="Times New Roman"/>
                <a:ea typeface="Verdana"/>
                <a:cs typeface="Calibri Light"/>
              </a:rPr>
              <a:t>CPS AIPE 2024 : CPS--2024 2nd International Conference on Artificial Intelligence and Power Engineering</a:t>
            </a:r>
            <a:endParaRPr lang="en-US" sz="3200">
              <a:latin typeface="Times New Roman"/>
              <a:cs typeface="Calibri Light"/>
            </a:endParaRPr>
          </a:p>
          <a:p>
            <a:endParaRPr lang="en-GB" sz="3200">
              <a:latin typeface="Times New Roman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B6B9B-353E-BC3C-B43F-696ED9821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6844"/>
            <a:ext cx="10515600" cy="4601708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GB">
                <a:latin typeface="Times New Roman"/>
                <a:cs typeface="Times New Roman"/>
              </a:rPr>
              <a:t>Topics</a:t>
            </a:r>
            <a:endParaRPr lang="en-US">
              <a:latin typeface="Times New Roman"/>
              <a:cs typeface="Times New Roman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GB">
                <a:latin typeface="Times New Roman"/>
                <a:ea typeface="Verdana"/>
                <a:cs typeface="Times New Roman"/>
              </a:rPr>
              <a:t>Machine Learning</a:t>
            </a:r>
            <a:br>
              <a:rPr lang="en-GB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</a:rPr>
            </a:br>
            <a:endParaRPr lang="en-GB" sz="1600">
              <a:latin typeface="Times New Roman" panose="02020603050405020304" pitchFamily="18" charset="0"/>
              <a:ea typeface="Verdana"/>
              <a:cs typeface="Times New Roman" panose="02020603050405020304" pitchFamily="18" charset="0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GB">
                <a:latin typeface="Times New Roman"/>
                <a:ea typeface="Verdana"/>
                <a:cs typeface="Times New Roman"/>
              </a:rPr>
              <a:t>Neural Networks</a:t>
            </a:r>
            <a:endParaRPr lang="en-US">
              <a:latin typeface="Times New Roman"/>
              <a:ea typeface="Verdana"/>
              <a:cs typeface="Times New Roman"/>
            </a:endParaRPr>
          </a:p>
          <a:p>
            <a:r>
              <a:rPr lang="en-GB">
                <a:latin typeface="Times New Roman"/>
                <a:ea typeface="Verdana"/>
                <a:cs typeface="Times New Roman"/>
              </a:rPr>
              <a:t>Place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GB">
                <a:latin typeface="Times New Roman"/>
                <a:ea typeface="Verdana"/>
                <a:cs typeface="Times New Roman"/>
              </a:rPr>
              <a:t>Tohoku University, Sendai, Japan</a:t>
            </a:r>
          </a:p>
          <a:p>
            <a:r>
              <a:rPr lang="en-GB">
                <a:latin typeface="Times New Roman"/>
                <a:ea typeface="Verdana"/>
                <a:cs typeface="Times New Roman"/>
              </a:rPr>
              <a:t>Submission deadline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GB">
                <a:solidFill>
                  <a:srgbClr val="000000"/>
                </a:solidFill>
                <a:latin typeface="Times New Roman"/>
                <a:ea typeface="Verdana"/>
                <a:cs typeface="Times New Roman"/>
              </a:rPr>
              <a:t>Jun 10 , 2024</a:t>
            </a:r>
          </a:p>
          <a:p>
            <a:r>
              <a:rPr lang="en-GB">
                <a:latin typeface="Times New Roman"/>
                <a:ea typeface="Verdana"/>
                <a:cs typeface="Times New Roman"/>
              </a:rPr>
              <a:t>Event date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GB">
                <a:latin typeface="Times New Roman"/>
                <a:ea typeface="Verdana"/>
                <a:cs typeface="Times New Roman"/>
              </a:rPr>
              <a:t>Oct 25 ,2024 – Oct 28, 2024</a:t>
            </a:r>
          </a:p>
          <a:p>
            <a:r>
              <a:rPr lang="en-GB">
                <a:latin typeface="Times New Roman"/>
                <a:ea typeface="Verdana"/>
                <a:cs typeface="Times New Roman"/>
              </a:rPr>
              <a:t>Registration price</a:t>
            </a: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GB">
                <a:latin typeface="Times New Roman"/>
                <a:ea typeface="Verdana"/>
                <a:cs typeface="Times New Roman"/>
              </a:rPr>
              <a:t>Student before Aug 5th : 490 USD</a:t>
            </a:r>
            <a:endParaRPr lang="en-GB">
              <a:latin typeface="Times New Roman"/>
              <a:cs typeface="Times New Roman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GB">
                <a:latin typeface="Times New Roman"/>
                <a:ea typeface="Verdana"/>
                <a:cs typeface="Times New Roman"/>
              </a:rPr>
              <a:t>Student after Aug 5th : 500 USD</a:t>
            </a:r>
          </a:p>
          <a:p>
            <a:pPr>
              <a:buFont typeface="Arial"/>
              <a:buChar char="•"/>
            </a:pPr>
            <a:r>
              <a:rPr lang="en-GB">
                <a:latin typeface="Times New Roman"/>
                <a:ea typeface="Verdana"/>
                <a:cs typeface="Times New Roman"/>
              </a:rPr>
              <a:t>Indexing</a:t>
            </a:r>
          </a:p>
          <a:p>
            <a:pPr lvl="1">
              <a:spcBef>
                <a:spcPts val="1000"/>
              </a:spcBef>
              <a:buFont typeface="Arial"/>
              <a:buChar char="o"/>
            </a:pPr>
            <a:r>
              <a:rPr lang="en-GB">
                <a:latin typeface="Times New Roman"/>
                <a:ea typeface="Verdana"/>
                <a:cs typeface="Times New Roman"/>
              </a:rPr>
              <a:t>Scopus, Ei </a:t>
            </a:r>
            <a:r>
              <a:rPr lang="en-GB" err="1">
                <a:latin typeface="Times New Roman"/>
                <a:ea typeface="Verdana"/>
                <a:cs typeface="Times New Roman"/>
              </a:rPr>
              <a:t>Compendex</a:t>
            </a:r>
            <a:r>
              <a:rPr lang="en-GB">
                <a:latin typeface="Times New Roman"/>
                <a:ea typeface="Verdana"/>
                <a:cs typeface="Times New Roman"/>
              </a:rPr>
              <a:t> and </a:t>
            </a:r>
          </a:p>
          <a:p>
            <a:pPr lvl="1">
              <a:spcBef>
                <a:spcPts val="1000"/>
              </a:spcBef>
              <a:buFont typeface="Arial"/>
              <a:buChar char="o"/>
            </a:pPr>
            <a:r>
              <a:rPr lang="en-GB">
                <a:latin typeface="Times New Roman"/>
                <a:ea typeface="Verdana"/>
                <a:cs typeface="Times New Roman"/>
              </a:rPr>
              <a:t>Other major databases.</a:t>
            </a:r>
            <a:br>
              <a:rPr lang="en-GB">
                <a:latin typeface="Times New Roman"/>
                <a:ea typeface="Verdana"/>
                <a:cs typeface="Times New Roman"/>
              </a:rPr>
            </a:br>
            <a:endParaRPr lang="en-GB" sz="1600">
              <a:solidFill>
                <a:srgbClr val="000000"/>
              </a:solidFill>
              <a:latin typeface="Times New Roman"/>
              <a:ea typeface="Verdana"/>
              <a:cs typeface="Calibri"/>
            </a:endParaRPr>
          </a:p>
          <a:p>
            <a:pPr lvl="1">
              <a:buFont typeface="Courier New"/>
              <a:buChar char="o"/>
            </a:pPr>
            <a:endParaRPr lang="en-GB" sz="1600">
              <a:solidFill>
                <a:srgbClr val="000000"/>
              </a:solidFill>
              <a:latin typeface="Times New Roman"/>
              <a:ea typeface="Verdana"/>
              <a:cs typeface="Calibri"/>
            </a:endParaRPr>
          </a:p>
          <a:p>
            <a:pPr marL="457200" lvl="1" indent="0">
              <a:buNone/>
            </a:pPr>
            <a:endParaRPr lang="en-GB" sz="1600">
              <a:solidFill>
                <a:srgbClr val="000000"/>
              </a:solidFill>
              <a:latin typeface="Times New Roman"/>
              <a:ea typeface="Verdana"/>
              <a:cs typeface="Calibri"/>
            </a:endParaRPr>
          </a:p>
          <a:p>
            <a:pPr lvl="1">
              <a:buFont typeface="Courier New" panose="020B0604020202020204" pitchFamily="34" charset="0"/>
              <a:buChar char="o"/>
            </a:pPr>
            <a:endParaRPr lang="en-GB" sz="1600">
              <a:solidFill>
                <a:srgbClr val="111111"/>
              </a:solidFill>
              <a:latin typeface="Times New Roman"/>
              <a:ea typeface="Verdana"/>
              <a:cs typeface="Calibri"/>
            </a:endParaRPr>
          </a:p>
        </p:txBody>
      </p:sp>
      <p:pic>
        <p:nvPicPr>
          <p:cNvPr id="5" name="Picture 4" descr="A screenshot of a website&#10;&#10;Description automatically generated">
            <a:extLst>
              <a:ext uri="{FF2B5EF4-FFF2-40B4-BE49-F238E27FC236}">
                <a16:creationId xmlns:a16="http://schemas.microsoft.com/office/drawing/2014/main" id="{B261FC2F-5A8A-4794-EB7E-94A6EC391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2960" y="1542585"/>
            <a:ext cx="6436688" cy="4748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6964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0315B-5217-C838-DEE4-EFA286891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Autofit/>
          </a:bodyPr>
          <a:lstStyle/>
          <a:p>
            <a:r>
              <a:rPr lang="en-GB" sz="3200">
                <a:latin typeface="Times New Roman"/>
                <a:cs typeface="Calibri"/>
              </a:rPr>
              <a:t>IEEE WAIE 2024 : IEEE--2024 6th International Workshop on Artificial Intelligence and Education</a:t>
            </a:r>
            <a:endParaRPr lang="en-GB" sz="3200">
              <a:solidFill>
                <a:srgbClr val="808080"/>
              </a:solidFill>
              <a:latin typeface="Times New Roman"/>
              <a:cs typeface="Calibri"/>
            </a:endParaRPr>
          </a:p>
          <a:p>
            <a:endParaRPr lang="en-GB" sz="4000">
              <a:latin typeface="Times New Roman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199D9-D370-EF60-B6A3-3EC5A91D5C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GB" sz="2000">
                <a:latin typeface="Times New Roman"/>
                <a:cs typeface="Calibri"/>
              </a:rPr>
              <a:t>Topics</a:t>
            </a:r>
            <a:endParaRPr lang="en-US" sz="2000">
              <a:solidFill>
                <a:srgbClr val="808080"/>
              </a:solidFill>
              <a:latin typeface="Times New Roman"/>
              <a:cs typeface="Calibri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GB" sz="1600">
                <a:latin typeface="Times New Roman"/>
                <a:ea typeface="Verdana"/>
                <a:cs typeface="Times New Roman"/>
              </a:rPr>
              <a:t>Artificial Intelligence and Open Learning</a:t>
            </a:r>
            <a:br>
              <a:rPr lang="en-GB" sz="1600">
                <a:latin typeface="Times New Roman"/>
                <a:ea typeface="Verdana"/>
              </a:rPr>
            </a:br>
            <a:endParaRPr lang="en-GB" sz="1600">
              <a:latin typeface="Times New Roman"/>
              <a:ea typeface="Verdana"/>
              <a:cs typeface="Times New Roman"/>
            </a:endParaRPr>
          </a:p>
          <a:p>
            <a:r>
              <a:rPr lang="en-GB" sz="2000">
                <a:latin typeface="Times New Roman"/>
                <a:cs typeface="Calibri"/>
              </a:rPr>
              <a:t>Place</a:t>
            </a:r>
            <a:endParaRPr lang="en-US" sz="2000">
              <a:solidFill>
                <a:srgbClr val="808080"/>
              </a:solidFill>
              <a:latin typeface="Times New Roman"/>
              <a:cs typeface="Calibri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GB" sz="1600">
                <a:latin typeface="Times New Roman"/>
                <a:cs typeface="Calibri"/>
              </a:rPr>
              <a:t>TKP conference </a:t>
            </a:r>
            <a:r>
              <a:rPr lang="en-GB" sz="1600" err="1">
                <a:latin typeface="Times New Roman"/>
                <a:cs typeface="Calibri"/>
              </a:rPr>
              <a:t>Center</a:t>
            </a:r>
            <a:r>
              <a:rPr lang="en-GB" sz="1600">
                <a:latin typeface="Times New Roman"/>
                <a:cs typeface="Calibri"/>
              </a:rPr>
              <a:t>, Tokyo, Japan</a:t>
            </a:r>
            <a:endParaRPr lang="en-US" sz="1600">
              <a:solidFill>
                <a:srgbClr val="808080"/>
              </a:solidFill>
              <a:latin typeface="Times New Roman"/>
              <a:cs typeface="Calibri"/>
            </a:endParaRPr>
          </a:p>
          <a:p>
            <a:r>
              <a:rPr lang="en-GB" sz="2000">
                <a:latin typeface="Times New Roman"/>
                <a:cs typeface="Calibri"/>
              </a:rPr>
              <a:t>Submission deadline</a:t>
            </a:r>
            <a:endParaRPr lang="en-US" sz="2000">
              <a:solidFill>
                <a:srgbClr val="808080"/>
              </a:solidFill>
              <a:latin typeface="Times New Roman"/>
              <a:cs typeface="Calibri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GB" sz="1600">
                <a:latin typeface="Times New Roman"/>
                <a:cs typeface="Calibri"/>
              </a:rPr>
              <a:t>May 25, 2024</a:t>
            </a:r>
            <a:endParaRPr lang="en-US" sz="1600">
              <a:solidFill>
                <a:srgbClr val="808080"/>
              </a:solidFill>
              <a:latin typeface="Times New Roman"/>
              <a:cs typeface="Calibri"/>
            </a:endParaRPr>
          </a:p>
          <a:p>
            <a:r>
              <a:rPr lang="en-GB" sz="2000">
                <a:latin typeface="Times New Roman"/>
                <a:cs typeface="Calibri"/>
              </a:rPr>
              <a:t>Event date</a:t>
            </a:r>
            <a:endParaRPr lang="en-US" sz="2000">
              <a:solidFill>
                <a:srgbClr val="808080"/>
              </a:solidFill>
              <a:latin typeface="Times New Roman"/>
              <a:cs typeface="Calibri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GB" sz="1600">
                <a:latin typeface="Times New Roman"/>
                <a:cs typeface="Calibri"/>
              </a:rPr>
              <a:t>Sep 28,2024 – Sep 30, 2024</a:t>
            </a:r>
          </a:p>
          <a:p>
            <a:pPr>
              <a:buFont typeface="Arial"/>
              <a:buChar char="•"/>
            </a:pPr>
            <a:r>
              <a:rPr lang="en-GB" sz="2000">
                <a:latin typeface="Times New Roman"/>
                <a:cs typeface="Calibri"/>
              </a:rPr>
              <a:t>Registration price</a:t>
            </a:r>
            <a:endParaRPr lang="en-US" sz="2000">
              <a:solidFill>
                <a:srgbClr val="808080"/>
              </a:solidFill>
              <a:latin typeface="Times New Roman"/>
              <a:cs typeface="Calibri"/>
            </a:endParaRPr>
          </a:p>
          <a:p>
            <a:pPr marL="971550" lvl="1" indent="-285750">
              <a:buFont typeface="Courier New,monospace"/>
              <a:buChar char="o"/>
            </a:pPr>
            <a:r>
              <a:rPr lang="en-GB" sz="1600">
                <a:solidFill>
                  <a:srgbClr val="000000"/>
                </a:solidFill>
                <a:latin typeface="Times New Roman"/>
                <a:cs typeface="Calibri"/>
              </a:rPr>
              <a:t>Student before June 10th : 500 USD</a:t>
            </a:r>
            <a:endParaRPr lang="en-GB" sz="1600">
              <a:solidFill>
                <a:srgbClr val="808080"/>
              </a:solidFill>
              <a:latin typeface="Times New Roman"/>
              <a:cs typeface="Calibri"/>
            </a:endParaRPr>
          </a:p>
          <a:p>
            <a:pPr marL="971550" lvl="1" indent="-285750">
              <a:buFont typeface="Courier New,monospace"/>
              <a:buChar char="o"/>
            </a:pPr>
            <a:r>
              <a:rPr lang="en-GB" sz="1600">
                <a:solidFill>
                  <a:srgbClr val="000000"/>
                </a:solidFill>
                <a:latin typeface="Times New Roman"/>
                <a:cs typeface="Calibri"/>
              </a:rPr>
              <a:t>Student after June 10th : 550 USD</a:t>
            </a:r>
            <a:endParaRPr lang="en-GB">
              <a:latin typeface="Times New Roman"/>
              <a:cs typeface="Times New Roman"/>
            </a:endParaRPr>
          </a:p>
          <a:p>
            <a:pPr>
              <a:buFont typeface="Arial"/>
              <a:buChar char="•"/>
            </a:pPr>
            <a:r>
              <a:rPr lang="en-GB" sz="2000">
                <a:solidFill>
                  <a:srgbClr val="000000"/>
                </a:solidFill>
                <a:latin typeface="Times New Roman"/>
                <a:cs typeface="Calibri"/>
              </a:rPr>
              <a:t>Indexing</a:t>
            </a:r>
          </a:p>
          <a:p>
            <a:pPr lvl="1" indent="-285750">
              <a:buFont typeface="Courier New,monospace"/>
              <a:buChar char="o"/>
            </a:pPr>
            <a:r>
              <a:rPr lang="en-GB" sz="1600">
                <a:latin typeface="Times New Roman"/>
                <a:cs typeface="Calibri"/>
              </a:rPr>
              <a:t>IEEE Xplore™ for indexing by Ei </a:t>
            </a:r>
            <a:r>
              <a:rPr lang="en-GB" sz="1600" err="1">
                <a:latin typeface="Times New Roman"/>
                <a:cs typeface="Calibri"/>
              </a:rPr>
              <a:t>Compendex</a:t>
            </a:r>
            <a:r>
              <a:rPr lang="en-GB" sz="1600">
                <a:latin typeface="Times New Roman"/>
                <a:cs typeface="Calibri"/>
              </a:rPr>
              <a:t> </a:t>
            </a:r>
          </a:p>
          <a:p>
            <a:pPr lvl="1" indent="-285750">
              <a:buFont typeface="Courier New,monospace"/>
              <a:buChar char="o"/>
            </a:pPr>
            <a:r>
              <a:rPr lang="en-GB" sz="1600">
                <a:latin typeface="Times New Roman"/>
                <a:cs typeface="Calibri"/>
              </a:rPr>
              <a:t>and Scopus Index, and other indexing services.</a:t>
            </a:r>
          </a:p>
          <a:p>
            <a:pPr lvl="1" indent="-285750">
              <a:buFont typeface="Courier New,monospace"/>
              <a:buChar char="o"/>
            </a:pPr>
            <a:endParaRPr lang="en-GB" sz="1600">
              <a:latin typeface="Times New Roman"/>
              <a:cs typeface="Calibri"/>
            </a:endParaRPr>
          </a:p>
          <a:p>
            <a:pPr lvl="1" indent="-285750">
              <a:buFont typeface="Courier New,monospace"/>
              <a:buChar char="o"/>
            </a:pPr>
            <a:endParaRPr lang="en-GB" sz="1600">
              <a:latin typeface="Times New Roman"/>
              <a:cs typeface="Calibri"/>
            </a:endParaRPr>
          </a:p>
          <a:p>
            <a:pPr marL="971550" lvl="1" indent="-285750">
              <a:buFont typeface="Courier New,monospace"/>
              <a:buChar char="o"/>
            </a:pPr>
            <a:endParaRPr lang="en-GB" sz="1600">
              <a:latin typeface="Times New Roman"/>
              <a:cs typeface="Calibri"/>
            </a:endParaRPr>
          </a:p>
        </p:txBody>
      </p:sp>
      <p:pic>
        <p:nvPicPr>
          <p:cNvPr id="4" name="Picture 3" descr="A screenshot of a website&#10;&#10;Description automatically generated">
            <a:extLst>
              <a:ext uri="{FF2B5EF4-FFF2-40B4-BE49-F238E27FC236}">
                <a16:creationId xmlns:a16="http://schemas.microsoft.com/office/drawing/2014/main" id="{FEFAAD16-13C7-2E56-EAF3-3D280CBC4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8524" y="1428581"/>
            <a:ext cx="5796203" cy="5157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7085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FEDE6-3209-515E-D685-23EE055A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Autofit/>
          </a:bodyPr>
          <a:lstStyle/>
          <a:p>
            <a:r>
              <a:rPr lang="en-GB" sz="3600">
                <a:latin typeface="Times New Roman"/>
                <a:cs typeface="Times New Roman"/>
              </a:rPr>
              <a:t>CCVPR 2024 : 2024 International Joint Conference on Computer Vision and Pattern Recognition</a:t>
            </a:r>
            <a:endParaRPr lang="en-US" sz="3600">
              <a:latin typeface="Times New Roman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44B2E-B21B-4C46-7F67-B8669F905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GB" sz="1900">
                <a:latin typeface="Times New Roman"/>
                <a:cs typeface="Calibri"/>
              </a:rPr>
              <a:t>Topics</a:t>
            </a:r>
            <a:endParaRPr lang="en-US" sz="1900">
              <a:solidFill>
                <a:srgbClr val="808080"/>
              </a:solidFill>
              <a:latin typeface="Times New Roman"/>
              <a:cs typeface="Calibri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GB" sz="1800">
                <a:latin typeface="Times New Roman"/>
                <a:ea typeface="Verdana"/>
                <a:cs typeface="Calibri"/>
              </a:rPr>
              <a:t>Ensemble Learning Algorithms</a:t>
            </a:r>
            <a:endParaRPr lang="en-GB" sz="1800">
              <a:solidFill>
                <a:srgbClr val="808080"/>
              </a:solidFill>
              <a:latin typeface="Times New Roman"/>
              <a:ea typeface="Verdana"/>
              <a:cs typeface="Calibri"/>
            </a:endParaRPr>
          </a:p>
          <a:p>
            <a:r>
              <a:rPr lang="en-GB" sz="1900">
                <a:latin typeface="Times New Roman"/>
                <a:cs typeface="Calibri"/>
              </a:rPr>
              <a:t>Place</a:t>
            </a:r>
            <a:endParaRPr lang="en-US" sz="1900">
              <a:solidFill>
                <a:srgbClr val="808080"/>
              </a:solidFill>
              <a:latin typeface="Times New Roman"/>
              <a:cs typeface="Calibri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GB" sz="1700">
                <a:solidFill>
                  <a:srgbClr val="000000"/>
                </a:solidFill>
                <a:latin typeface="Times New Roman"/>
                <a:cs typeface="Calibri"/>
              </a:rPr>
              <a:t>Shanghai, China</a:t>
            </a:r>
            <a:endParaRPr lang="en-US" sz="1700">
              <a:solidFill>
                <a:srgbClr val="808080"/>
              </a:solidFill>
              <a:latin typeface="Times New Roman"/>
              <a:cs typeface="Calibri"/>
            </a:endParaRPr>
          </a:p>
          <a:p>
            <a:r>
              <a:rPr lang="en-GB" sz="1900">
                <a:latin typeface="Times New Roman"/>
                <a:cs typeface="Calibri"/>
              </a:rPr>
              <a:t>Submission deadline</a:t>
            </a:r>
            <a:endParaRPr lang="en-US" sz="1900">
              <a:solidFill>
                <a:srgbClr val="808080"/>
              </a:solidFill>
              <a:latin typeface="Times New Roman"/>
              <a:cs typeface="Calibri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GB" sz="1700">
                <a:latin typeface="Times New Roman"/>
                <a:cs typeface="Calibri"/>
              </a:rPr>
              <a:t>Jul 19, 2024</a:t>
            </a:r>
            <a:endParaRPr lang="en-US" sz="1700">
              <a:solidFill>
                <a:srgbClr val="808080"/>
              </a:solidFill>
              <a:latin typeface="Times New Roman"/>
              <a:cs typeface="Calibri"/>
            </a:endParaRPr>
          </a:p>
          <a:p>
            <a:r>
              <a:rPr lang="en-GB" sz="1900">
                <a:latin typeface="Times New Roman"/>
                <a:cs typeface="Calibri"/>
              </a:rPr>
              <a:t>Event date</a:t>
            </a:r>
            <a:endParaRPr lang="en-US" sz="1900">
              <a:solidFill>
                <a:srgbClr val="808080"/>
              </a:solidFill>
              <a:latin typeface="Times New Roman"/>
              <a:cs typeface="Calibri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GB" sz="1700">
                <a:latin typeface="Times New Roman"/>
                <a:cs typeface="Calibri"/>
              </a:rPr>
              <a:t>Aug 30,2024 – Sep 1, 2024</a:t>
            </a:r>
            <a:endParaRPr lang="en-US" sz="1700">
              <a:solidFill>
                <a:srgbClr val="808080"/>
              </a:solidFill>
              <a:latin typeface="Times New Roman"/>
              <a:cs typeface="Calibri"/>
            </a:endParaRPr>
          </a:p>
          <a:p>
            <a:r>
              <a:rPr lang="en-GB" sz="1900">
                <a:latin typeface="Times New Roman"/>
                <a:cs typeface="Calibri"/>
              </a:rPr>
              <a:t>Registration price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1700">
                <a:latin typeface="Times New Roman"/>
                <a:cs typeface="Calibri"/>
              </a:rPr>
              <a:t>Student before May 30th : 450 USD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1700">
                <a:latin typeface="Times New Roman"/>
                <a:cs typeface="Calibri"/>
              </a:rPr>
              <a:t>Student after May 31st – Aug 29th : 500 USD</a:t>
            </a:r>
            <a:endParaRPr lang="en-GB" sz="1700">
              <a:solidFill>
                <a:srgbClr val="808080"/>
              </a:solidFill>
              <a:latin typeface="Times New Roman"/>
              <a:cs typeface="Calibri"/>
            </a:endParaRPr>
          </a:p>
          <a:p>
            <a:r>
              <a:rPr lang="en-GB" sz="1900">
                <a:latin typeface="Times New Roman"/>
                <a:cs typeface="Calibri"/>
              </a:rPr>
              <a:t>Indexing</a:t>
            </a:r>
            <a:endParaRPr lang="en-US" sz="1900">
              <a:solidFill>
                <a:srgbClr val="808080"/>
              </a:solidFill>
              <a:latin typeface="Times New Roman"/>
              <a:cs typeface="Calibri"/>
            </a:endParaRPr>
          </a:p>
          <a:p>
            <a:pPr lvl="1" indent="-285750">
              <a:buFont typeface="Courier New,monospace" panose="020B0604020202020204" pitchFamily="34" charset="0"/>
              <a:buChar char="o"/>
            </a:pPr>
            <a:r>
              <a:rPr lang="en-GB" sz="1500">
                <a:solidFill>
                  <a:srgbClr val="000000"/>
                </a:solidFill>
                <a:latin typeface="Times New Roman"/>
                <a:ea typeface="Verdana"/>
                <a:cs typeface="+mn-lt"/>
              </a:rPr>
              <a:t>Ei </a:t>
            </a:r>
            <a:r>
              <a:rPr lang="en-GB" sz="1500" err="1">
                <a:solidFill>
                  <a:srgbClr val="000000"/>
                </a:solidFill>
                <a:latin typeface="Times New Roman"/>
                <a:ea typeface="Verdana"/>
                <a:cs typeface="+mn-lt"/>
              </a:rPr>
              <a:t>Compendex</a:t>
            </a:r>
            <a:r>
              <a:rPr lang="en-GB" sz="1500">
                <a:solidFill>
                  <a:srgbClr val="000000"/>
                </a:solidFill>
                <a:latin typeface="Times New Roman"/>
                <a:ea typeface="Verdana"/>
                <a:cs typeface="+mn-lt"/>
              </a:rPr>
              <a:t>, Scopus, CPCI, Google Scholar etc</a:t>
            </a:r>
            <a:endParaRPr lang="en-US" sz="1500">
              <a:solidFill>
                <a:srgbClr val="808080"/>
              </a:solidFill>
              <a:latin typeface="Times New Roman"/>
              <a:ea typeface="Verdana"/>
              <a:cs typeface="Calibri"/>
            </a:endParaRPr>
          </a:p>
          <a:p>
            <a:pPr lvl="1" indent="-285750">
              <a:buFont typeface="Courier New,monospace" panose="020B0604020202020204" pitchFamily="34" charset="0"/>
              <a:buChar char="o"/>
            </a:pPr>
            <a:endParaRPr lang="en-GB" sz="1500">
              <a:solidFill>
                <a:srgbClr val="808080"/>
              </a:solidFill>
              <a:latin typeface="Times New Roman"/>
              <a:cs typeface="Calibri"/>
            </a:endParaRPr>
          </a:p>
          <a:p>
            <a:endParaRPr lang="en-GB">
              <a:latin typeface="Times New Roman"/>
              <a:cs typeface="Calibri"/>
            </a:endParaRPr>
          </a:p>
        </p:txBody>
      </p:sp>
      <p:pic>
        <p:nvPicPr>
          <p:cNvPr id="4" name="Picture 3" descr="A blue and white card with text and cityscape&#10;&#10;Description automatically generated">
            <a:extLst>
              <a:ext uri="{FF2B5EF4-FFF2-40B4-BE49-F238E27FC236}">
                <a16:creationId xmlns:a16="http://schemas.microsoft.com/office/drawing/2014/main" id="{14211EC4-849A-6088-41A5-EA7F869E84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6233" y="1822028"/>
            <a:ext cx="6541324" cy="354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3214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C1AA9-F904-1572-1371-57348E155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Autofit/>
          </a:bodyPr>
          <a:lstStyle/>
          <a:p>
            <a:r>
              <a:rPr lang="en-GB" sz="3600">
                <a:latin typeface="Times New Roman"/>
                <a:cs typeface="Times New Roman"/>
              </a:rPr>
              <a:t>MIWAI 2024 : 17th Multi-Disciplinary International Conference on Artificial Intelligence</a:t>
            </a:r>
            <a:endParaRPr lang="en-US" sz="3600">
              <a:latin typeface="Times New Roman"/>
              <a:cs typeface="Times New Roman"/>
            </a:endParaRPr>
          </a:p>
          <a:p>
            <a:endParaRPr lang="en-GB" sz="2800">
              <a:latin typeface="Times New Roman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652FA-AC44-E67F-7CFD-852C67F71E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GB" sz="1900">
                <a:latin typeface="Times New Roman"/>
                <a:cs typeface="Calibri"/>
              </a:rPr>
              <a:t>Topics</a:t>
            </a:r>
            <a:endParaRPr lang="en-US" sz="1900">
              <a:solidFill>
                <a:srgbClr val="808080"/>
              </a:solidFill>
              <a:latin typeface="Times New Roman"/>
              <a:cs typeface="Calibri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GB" sz="1800">
                <a:latin typeface="Times New Roman"/>
                <a:cs typeface="Calibri"/>
              </a:rPr>
              <a:t>Machine Learning</a:t>
            </a:r>
            <a:br>
              <a:rPr lang="en-GB" sz="1800">
                <a:latin typeface="Times New Roman"/>
                <a:cs typeface="Calibri"/>
              </a:rPr>
            </a:br>
            <a:endParaRPr lang="en-GB" sz="1800">
              <a:latin typeface="Times New Roman"/>
              <a:cs typeface="Calibri"/>
            </a:endParaRPr>
          </a:p>
          <a:p>
            <a:r>
              <a:rPr lang="en-GB" sz="1900">
                <a:latin typeface="Times New Roman"/>
                <a:cs typeface="Calibri"/>
              </a:rPr>
              <a:t>Place</a:t>
            </a:r>
            <a:endParaRPr lang="en-US" sz="1900">
              <a:solidFill>
                <a:srgbClr val="808080"/>
              </a:solidFill>
              <a:latin typeface="Times New Roman"/>
              <a:cs typeface="Calibri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GB" sz="1500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PATTAYA CITY, Thailand.</a:t>
            </a:r>
            <a:endParaRPr lang="en-US" sz="1500">
              <a:solidFill>
                <a:srgbClr val="808080"/>
              </a:solidFill>
              <a:latin typeface="Times New Roman"/>
              <a:cs typeface="Calibri"/>
            </a:endParaRPr>
          </a:p>
          <a:p>
            <a:r>
              <a:rPr lang="en-GB" sz="1900">
                <a:latin typeface="Times New Roman"/>
                <a:cs typeface="Calibri"/>
              </a:rPr>
              <a:t>Submission deadline</a:t>
            </a:r>
            <a:endParaRPr lang="en-US" sz="1900">
              <a:solidFill>
                <a:srgbClr val="808080"/>
              </a:solidFill>
              <a:latin typeface="Times New Roman"/>
              <a:cs typeface="Calibri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GB" sz="1700">
                <a:latin typeface="Times New Roman"/>
                <a:cs typeface="Calibri"/>
              </a:rPr>
              <a:t>Jul 1, 2024</a:t>
            </a:r>
            <a:endParaRPr lang="en-US" sz="1700">
              <a:solidFill>
                <a:srgbClr val="808080"/>
              </a:solidFill>
              <a:latin typeface="Times New Roman"/>
              <a:cs typeface="Calibri"/>
            </a:endParaRPr>
          </a:p>
          <a:p>
            <a:r>
              <a:rPr lang="en-GB" sz="1900">
                <a:latin typeface="Times New Roman"/>
                <a:cs typeface="Calibri"/>
              </a:rPr>
              <a:t>Event date</a:t>
            </a:r>
            <a:endParaRPr lang="en-US" sz="1900">
              <a:solidFill>
                <a:srgbClr val="808080"/>
              </a:solidFill>
              <a:latin typeface="Times New Roman"/>
              <a:cs typeface="Calibri"/>
            </a:endParaRPr>
          </a:p>
          <a:p>
            <a:pPr lvl="1">
              <a:buFont typeface="Courier New,monospace" panose="020B0604020202020204" pitchFamily="34" charset="0"/>
              <a:buChar char="o"/>
            </a:pPr>
            <a:r>
              <a:rPr lang="en-GB" sz="1800">
                <a:latin typeface="Times New Roman"/>
                <a:cs typeface="Calibri"/>
              </a:rPr>
              <a:t>Nov 11,2024 – Nov 15, 2024</a:t>
            </a:r>
            <a:endParaRPr lang="en-US" sz="1800">
              <a:solidFill>
                <a:srgbClr val="808080"/>
              </a:solidFill>
              <a:latin typeface="Times New Roman"/>
              <a:cs typeface="Calibri"/>
            </a:endParaRPr>
          </a:p>
          <a:p>
            <a:r>
              <a:rPr lang="en-GB" sz="1900">
                <a:latin typeface="Times New Roman"/>
                <a:cs typeface="Calibri"/>
              </a:rPr>
              <a:t>Registration price</a:t>
            </a:r>
            <a:endParaRPr lang="en-US" sz="1900">
              <a:solidFill>
                <a:srgbClr val="808080"/>
              </a:solidFill>
              <a:latin typeface="Times New Roman"/>
              <a:cs typeface="Calibri"/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1800">
                <a:latin typeface="Times New Roman"/>
                <a:cs typeface="Calibri"/>
              </a:rPr>
              <a:t>Student early bird:  N/A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GB" sz="1800">
                <a:latin typeface="Times New Roman"/>
                <a:cs typeface="Calibri"/>
              </a:rPr>
              <a:t>Student after early bird: N/A</a:t>
            </a:r>
            <a:endParaRPr lang="en-GB" sz="1800">
              <a:solidFill>
                <a:srgbClr val="808080"/>
              </a:solidFill>
              <a:latin typeface="Times New Roman"/>
              <a:cs typeface="Calibri"/>
            </a:endParaRPr>
          </a:p>
          <a:p>
            <a:r>
              <a:rPr lang="en-GB" sz="1900">
                <a:latin typeface="Times New Roman"/>
                <a:cs typeface="Calibri"/>
              </a:rPr>
              <a:t>Indexing</a:t>
            </a:r>
            <a:endParaRPr lang="en-US" sz="1900">
              <a:solidFill>
                <a:srgbClr val="808080"/>
              </a:solidFill>
              <a:latin typeface="Times New Roman"/>
              <a:cs typeface="Calibri"/>
            </a:endParaRPr>
          </a:p>
          <a:p>
            <a:pPr lvl="1" indent="-285750">
              <a:buFont typeface="Courier New,monospace" panose="020B0604020202020204" pitchFamily="34" charset="0"/>
              <a:buChar char="o"/>
            </a:pPr>
            <a:r>
              <a:rPr lang="en-GB" sz="1800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Major databases, for example, Scopus, </a:t>
            </a:r>
            <a:endParaRPr lang="en-US" sz="1800">
              <a:solidFill>
                <a:srgbClr val="808080"/>
              </a:solidFill>
              <a:latin typeface="Times New Roman"/>
              <a:ea typeface="+mn-lt"/>
              <a:cs typeface="+mn-lt"/>
            </a:endParaRPr>
          </a:p>
          <a:p>
            <a:pPr lvl="1" indent="-285750">
              <a:buFont typeface="Courier New,monospace" panose="020B0604020202020204" pitchFamily="34" charset="0"/>
              <a:buChar char="o"/>
            </a:pPr>
            <a:r>
              <a:rPr lang="en-GB" sz="1800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Ei </a:t>
            </a:r>
            <a:r>
              <a:rPr lang="en-GB" sz="1800" err="1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Compendex</a:t>
            </a:r>
            <a:r>
              <a:rPr lang="en-GB" sz="1800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, </a:t>
            </a:r>
            <a:r>
              <a:rPr lang="en-GB" sz="1800" err="1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dblp</a:t>
            </a:r>
            <a:r>
              <a:rPr lang="en-GB" sz="1800">
                <a:solidFill>
                  <a:srgbClr val="000000"/>
                </a:solidFill>
                <a:latin typeface="Times New Roman"/>
                <a:ea typeface="+mn-lt"/>
                <a:cs typeface="+mn-lt"/>
              </a:rPr>
              <a:t>, etc.</a:t>
            </a:r>
            <a:endParaRPr lang="en-US" sz="1800">
              <a:solidFill>
                <a:srgbClr val="808080"/>
              </a:solidFill>
              <a:latin typeface="Times New Roman"/>
              <a:cs typeface="Calibri"/>
            </a:endParaRPr>
          </a:p>
          <a:p>
            <a:endParaRPr lang="en-GB">
              <a:latin typeface="Times New Roman"/>
              <a:cs typeface="Calibri"/>
            </a:endParaRPr>
          </a:p>
        </p:txBody>
      </p:sp>
      <p:pic>
        <p:nvPicPr>
          <p:cNvPr id="4" name="Picture 3" descr="A screenshot of a website&#10;&#10;Description automatically generated">
            <a:extLst>
              <a:ext uri="{FF2B5EF4-FFF2-40B4-BE49-F238E27FC236}">
                <a16:creationId xmlns:a16="http://schemas.microsoft.com/office/drawing/2014/main" id="{21A56481-A7A1-F2C7-DFEE-DB41F9440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8163" y="1335974"/>
            <a:ext cx="6523936" cy="5393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1123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6ED59-D109-675F-B792-0CC1D22D6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941" y="2764014"/>
            <a:ext cx="5576712" cy="1325563"/>
          </a:xfrm>
        </p:spPr>
        <p:txBody>
          <a:bodyPr>
            <a:normAutofit/>
          </a:bodyPr>
          <a:lstStyle/>
          <a:p>
            <a:r>
              <a:rPr lang="en-GB" sz="3600">
                <a:latin typeface="Times New Roman"/>
                <a:cs typeface="Calibri Light"/>
              </a:rPr>
              <a:t>BUGET/REQUIREMENTS</a:t>
            </a:r>
            <a:endParaRPr lang="en-GB" sz="360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877347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5DB67-3338-5BA8-C20E-833D61532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Times New Roman"/>
                <a:cs typeface="Times New Roman"/>
              </a:rPr>
              <a:t>Paper registration (AIPE2024)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063A12F-EB33-6DD7-9C5B-3BB258106F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1408" y="1835998"/>
            <a:ext cx="11269184" cy="3186003"/>
          </a:xfrm>
        </p:spPr>
      </p:pic>
    </p:spTree>
    <p:extLst>
      <p:ext uri="{BB962C8B-B14F-4D97-AF65-F5344CB8AC3E}">
        <p14:creationId xmlns:p14="http://schemas.microsoft.com/office/powerpoint/2010/main" val="29293093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B5F9F-1427-56A6-46C0-CC71A6799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Times New Roman"/>
                <a:cs typeface="Times New Roman"/>
              </a:rPr>
              <a:t>Plane Ticket (estimation case)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35E3F865-1A78-B62D-A22A-D26D42C832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9397" y="1825625"/>
            <a:ext cx="6653206" cy="4351338"/>
          </a:xfrm>
        </p:spPr>
      </p:pic>
    </p:spTree>
    <p:extLst>
      <p:ext uri="{BB962C8B-B14F-4D97-AF65-F5344CB8AC3E}">
        <p14:creationId xmlns:p14="http://schemas.microsoft.com/office/powerpoint/2010/main" val="20380458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7B3C2-A23A-4148-6A84-A048EC52C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Times New Roman"/>
                <a:cs typeface="Calibri Light"/>
              </a:rPr>
              <a:t>Train ticket</a:t>
            </a:r>
            <a:endParaRPr lang="en-GB">
              <a:latin typeface="Times New Roman"/>
              <a:cs typeface="Times New Roman"/>
            </a:endParaRPr>
          </a:p>
        </p:txBody>
      </p:sp>
      <p:pic>
        <p:nvPicPr>
          <p:cNvPr id="7" name="Content Placeholder 6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19A14146-D91C-5466-4AC2-03D21BC53E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0190" y="1543403"/>
            <a:ext cx="9843102" cy="165728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06071C6-D367-DFB9-4E39-B5864A3135F1}"/>
              </a:ext>
            </a:extLst>
          </p:cNvPr>
          <p:cNvSpPr txBox="1"/>
          <p:nvPr/>
        </p:nvSpPr>
        <p:spPr>
          <a:xfrm>
            <a:off x="920325" y="3200688"/>
            <a:ext cx="104712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GB">
              <a:ea typeface="Calibri"/>
              <a:cs typeface="Calibr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F13272-3F00-D4AF-D2CA-6181D0E7B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0190" y="3385354"/>
            <a:ext cx="7202205" cy="2390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194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19BFE-98B2-65A2-A162-74FB3F110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Times New Roman"/>
                <a:ea typeface="Calibri Light"/>
                <a:cs typeface="Times New Roman"/>
              </a:rPr>
              <a:t>Problem</a:t>
            </a:r>
            <a:endParaRPr lang="en-GB">
              <a:solidFill>
                <a:srgbClr val="808080"/>
              </a:solidFill>
              <a:latin typeface="Times New Roman"/>
              <a:ea typeface="Calibri Light"/>
              <a:cs typeface="Times New Roman"/>
            </a:endParaRPr>
          </a:p>
        </p:txBody>
      </p:sp>
      <p:pic>
        <p:nvPicPr>
          <p:cNvPr id="4" name="Online Media 3" title="intersection">
            <a:hlinkClick r:id="" action="ppaction://media"/>
            <a:extLst>
              <a:ext uri="{FF2B5EF4-FFF2-40B4-BE49-F238E27FC236}">
                <a16:creationId xmlns:a16="http://schemas.microsoft.com/office/drawing/2014/main" id="{A4275AFE-0EB1-0F8F-F9EE-D8C2C11C7E1F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44725" y="1825625"/>
            <a:ext cx="7700963" cy="4351338"/>
          </a:xfrm>
        </p:spPr>
      </p:pic>
    </p:spTree>
    <p:extLst>
      <p:ext uri="{BB962C8B-B14F-4D97-AF65-F5344CB8AC3E}">
        <p14:creationId xmlns:p14="http://schemas.microsoft.com/office/powerpoint/2010/main" val="28296787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C7B49-3AD0-7BFC-445E-06339DDAA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Times New Roman"/>
                <a:ea typeface="Calibri Light"/>
                <a:cs typeface="Times New Roman"/>
              </a:rPr>
              <a:t>Accommodation</a:t>
            </a:r>
            <a:endParaRPr lang="en-US">
              <a:latin typeface="Times New Roman"/>
              <a:ea typeface="Calibri Light"/>
              <a:cs typeface="Times New Roman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90893E-F899-37F2-7359-7DFB43081226}"/>
              </a:ext>
            </a:extLst>
          </p:cNvPr>
          <p:cNvSpPr txBox="1"/>
          <p:nvPr/>
        </p:nvSpPr>
        <p:spPr>
          <a:xfrm>
            <a:off x="2440258" y="1510989"/>
            <a:ext cx="629579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>
                <a:latin typeface="Times New Roman"/>
                <a:ea typeface="Calibri"/>
                <a:cs typeface="Calibri"/>
              </a:rPr>
              <a:t>Note : Hotel price can go down more if we choose to use capsule hotel or other form of Accommodation, price may also differ </a:t>
            </a:r>
            <a:endParaRPr lang="en-GB">
              <a:latin typeface="Times New Roman"/>
              <a:cs typeface="Times New Roman"/>
            </a:endParaRP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745BD24B-33AD-D010-DFB4-E12984174E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4692" y="2132284"/>
            <a:ext cx="8652713" cy="4351338"/>
          </a:xfrm>
        </p:spPr>
      </p:pic>
    </p:spTree>
    <p:extLst>
      <p:ext uri="{BB962C8B-B14F-4D97-AF65-F5344CB8AC3E}">
        <p14:creationId xmlns:p14="http://schemas.microsoft.com/office/powerpoint/2010/main" val="39020588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DC0DC-8079-8FC8-AA79-6B8022B65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Times New Roman"/>
                <a:cs typeface="Calibri Light"/>
              </a:rPr>
              <a:t>PC</a:t>
            </a:r>
            <a:endParaRPr lang="en-GB">
              <a:latin typeface="Times New Roman"/>
              <a:cs typeface="Times New Roman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C3F98-A350-A5C0-5153-56F5255BC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>
                <a:latin typeface="Times New Roman"/>
                <a:cs typeface="Calibri"/>
              </a:rPr>
              <a:t>PC with high compute power, big storage + a lot of VRAMs</a:t>
            </a:r>
          </a:p>
          <a:p>
            <a:r>
              <a:rPr lang="en-GB" dirty="0">
                <a:latin typeface="Times New Roman"/>
                <a:cs typeface="Calibri"/>
              </a:rPr>
              <a:t>Required 1 to 2 PCs</a:t>
            </a:r>
          </a:p>
        </p:txBody>
      </p:sp>
    </p:spTree>
    <p:extLst>
      <p:ext uri="{BB962C8B-B14F-4D97-AF65-F5344CB8AC3E}">
        <p14:creationId xmlns:p14="http://schemas.microsoft.com/office/powerpoint/2010/main" val="11351421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FFA5DF3-3457-6896-FD9F-A88C207CD51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5949988"/>
              </p:ext>
            </p:extLst>
          </p:nvPr>
        </p:nvGraphicFramePr>
        <p:xfrm>
          <a:off x="660017" y="431068"/>
          <a:ext cx="11117398" cy="603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558699">
                  <a:extLst>
                    <a:ext uri="{9D8B030D-6E8A-4147-A177-3AD203B41FA5}">
                      <a16:colId xmlns:a16="http://schemas.microsoft.com/office/drawing/2014/main" val="879514919"/>
                    </a:ext>
                  </a:extLst>
                </a:gridCol>
                <a:gridCol w="5558699">
                  <a:extLst>
                    <a:ext uri="{9D8B030D-6E8A-4147-A177-3AD203B41FA5}">
                      <a16:colId xmlns:a16="http://schemas.microsoft.com/office/drawing/2014/main" val="705462575"/>
                    </a:ext>
                  </a:extLst>
                </a:gridCol>
              </a:tblGrid>
              <a:tr h="339455"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latin typeface="Times New Roman"/>
                        </a:rPr>
                        <a:t>List</a:t>
                      </a:r>
                    </a:p>
                  </a:txBody>
                  <a:tcPr>
                    <a:lnR w="12700">
                      <a:solidFill>
                        <a:schemeClr val="tx1"/>
                      </a:solidFill>
                    </a:lnR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>
                          <a:latin typeface="Times New Roman"/>
                        </a:rPr>
                        <a:t>Price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654172"/>
                  </a:ext>
                </a:extLst>
              </a:tr>
              <a:tr h="594045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/>
                        </a:rPr>
                        <a:t>Paper registration (AIPE2024)</a:t>
                      </a:r>
                    </a:p>
                  </a:txBody>
                  <a:tcPr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/>
                        </a:rPr>
                        <a:t>470USD (Early bird before Aug 5th) /  500 USD (After Aug 5th)</a:t>
                      </a:r>
                    </a:p>
                    <a:p>
                      <a:pPr lvl="0">
                        <a:buNone/>
                      </a:pPr>
                      <a:endParaRPr lang="en-US">
                        <a:latin typeface="Times New Roman"/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T w="12700">
                      <a:solidFill>
                        <a:schemeClr val="tx1"/>
                      </a:solidFill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83531831"/>
                  </a:ext>
                </a:extLst>
              </a:tr>
              <a:tr h="339455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/>
                        </a:rPr>
                        <a:t>Plane ticket (BKK – NRT air Japan)*</a:t>
                      </a:r>
                    </a:p>
                  </a:txBody>
                  <a:tcPr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/>
                        </a:rPr>
                        <a:t>18,000 THB/ person (include 23kg with loaded luggage)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915487824"/>
                  </a:ext>
                </a:extLst>
              </a:tr>
              <a:tr h="33945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>
                          <a:latin typeface="Times New Roman"/>
                        </a:rPr>
                        <a:t>Train ticket (NRT - Sendai)</a:t>
                      </a:r>
                    </a:p>
                    <a:p>
                      <a:pPr lvl="0">
                        <a:buNone/>
                      </a:pPr>
                      <a:endParaRPr lang="en-US">
                        <a:latin typeface="Times New Roman"/>
                      </a:endParaRPr>
                    </a:p>
                  </a:txBody>
                  <a:tcPr>
                    <a:lnR w="12700">
                      <a:solidFill>
                        <a:schemeClr val="tx1"/>
                      </a:solidFill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>
                          <a:latin typeface="Times New Roman"/>
                        </a:rPr>
                        <a:t>12,900 yen / person (3,102 THB)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862191515"/>
                  </a:ext>
                </a:extLst>
              </a:tr>
              <a:tr h="339455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buNone/>
                      </a:pPr>
                      <a:r>
                        <a:rPr lang="en-US">
                          <a:latin typeface="Times New Roman"/>
                        </a:rPr>
                        <a:t>Accommodation (Hotel Keihan Sendai)**</a:t>
                      </a:r>
                      <a:endParaRPr lang="en-US"/>
                    </a:p>
                    <a:p>
                      <a:pPr marL="0" lvl="0" indent="0" algn="l">
                        <a:lnSpc>
                          <a:spcPct val="100000"/>
                        </a:lnSpc>
                        <a:buNone/>
                      </a:pPr>
                      <a:endParaRPr lang="en-US">
                        <a:latin typeface="Times New Roman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>
                          <a:latin typeface="Times New Roman"/>
                        </a:rPr>
                        <a:t>10,000 THB / 5night / 2people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272748192"/>
                  </a:ext>
                </a:extLst>
              </a:tr>
              <a:tr h="594045"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00000"/>
                        </a:lnSpc>
                        <a:buNone/>
                      </a:pPr>
                      <a:r>
                        <a:rPr lang="en-US" sz="1800" b="0" i="0" u="none" strike="noStrike" baseline="0" noProof="0">
                          <a:solidFill>
                            <a:srgbClr val="000000"/>
                          </a:solidFill>
                          <a:latin typeface="Times New Roman"/>
                        </a:rPr>
                        <a:t>PC (For model computation and simulation)</a:t>
                      </a:r>
                    </a:p>
                    <a:p>
                      <a:pPr lvl="0">
                        <a:buNone/>
                      </a:pPr>
                      <a:endParaRPr lang="en-US">
                        <a:latin typeface="Times New Roman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>
                          <a:latin typeface="Times New Roman"/>
                        </a:rPr>
                        <a:t>Borrow a few </a:t>
                      </a: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Times New Roman"/>
                        </a:rPr>
                        <a:t>from storage  </a:t>
                      </a:r>
                      <a:r>
                        <a:rPr lang="en-US">
                          <a:latin typeface="Times New Roman"/>
                        </a:rPr>
                        <a:t>for cluster computing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843732001"/>
                  </a:ext>
                </a:extLst>
              </a:tr>
              <a:tr h="339455">
                <a:tc>
                  <a:txBody>
                    <a:bodyPr/>
                    <a:lstStyle/>
                    <a:p>
                      <a:endParaRPr lang="en-US">
                        <a:latin typeface="Times New Roman"/>
                      </a:endParaRPr>
                    </a:p>
                  </a:txBody>
                  <a:tcPr>
                    <a:lnR w="12700">
                      <a:solidFill>
                        <a:schemeClr val="tx1"/>
                      </a:solidFill>
                    </a:lnR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endParaRPr lang="en-US">
                        <a:latin typeface="Times New Roman"/>
                      </a:endParaRP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610593"/>
                  </a:ext>
                </a:extLst>
              </a:tr>
              <a:tr h="339455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/>
                        </a:rPr>
                        <a:t>Total </a:t>
                      </a:r>
                    </a:p>
                  </a:txBody>
                  <a:tcPr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/>
                        </a:rPr>
                        <a:t>~ 42,905 THB / person (case each of everyone register to paper)</a:t>
                      </a:r>
                      <a:endParaRPr lang="en-US"/>
                    </a:p>
                    <a:p>
                      <a:pPr lvl="0">
                        <a:buNone/>
                      </a:pPr>
                      <a:endParaRPr lang="en-US">
                        <a:latin typeface="Times New Roman"/>
                      </a:endParaRPr>
                    </a:p>
                    <a:p>
                      <a:pPr lvl="0">
                        <a:buNone/>
                      </a:pPr>
                      <a:r>
                        <a:rPr lang="en-US">
                          <a:latin typeface="Times New Roman"/>
                        </a:rPr>
                        <a:t>~ 26,102 THB / person (case not include paper registration)</a:t>
                      </a:r>
                    </a:p>
                    <a:p>
                      <a:pPr lvl="0">
                        <a:buNone/>
                      </a:pPr>
                      <a:endParaRPr lang="en-US">
                        <a:latin typeface="Times New Roman"/>
                      </a:endParaRPr>
                    </a:p>
                    <a:p>
                      <a:pPr lvl="0">
                        <a:buNone/>
                      </a:pPr>
                      <a:r>
                        <a:rPr lang="en-US">
                          <a:latin typeface="Times New Roman"/>
                        </a:rPr>
                        <a:t>~ 30,303 THB / person (case registration fee divided by 4)</a:t>
                      </a:r>
                    </a:p>
                  </a:txBody>
                  <a:tcPr>
                    <a:lnL w="12700">
                      <a:solidFill>
                        <a:schemeClr val="tx1"/>
                      </a:solidFill>
                    </a:lnL>
                    <a:lnT w="12700">
                      <a:solidFill>
                        <a:schemeClr val="tx1"/>
                      </a:solidFill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9650388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0630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99EF4-6EE9-A1FC-BBA1-0884CE8D9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>
                <a:latin typeface="Times New Roman"/>
                <a:ea typeface="Calibri"/>
                <a:cs typeface="Calibri"/>
              </a:rPr>
              <a:t>*Plane ticket is dependent on the time of reservation if it's ~6 month prior to the flight date it'll be cheaper</a:t>
            </a:r>
          </a:p>
          <a:p>
            <a:r>
              <a:rPr lang="en-GB">
                <a:latin typeface="Times New Roman"/>
                <a:ea typeface="Calibri"/>
                <a:cs typeface="Calibri"/>
              </a:rPr>
              <a:t>**Close to Tohoku University City Campus the hotel place can be further to reduce the price</a:t>
            </a:r>
          </a:p>
        </p:txBody>
      </p:sp>
    </p:spTree>
    <p:extLst>
      <p:ext uri="{BB962C8B-B14F-4D97-AF65-F5344CB8AC3E}">
        <p14:creationId xmlns:p14="http://schemas.microsoft.com/office/powerpoint/2010/main" val="36125051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B8BC1-EC9D-0CF1-7F3D-0E8576408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A5DFD4-53EA-ABE1-BA36-7576CCB89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Potential Expansions: If the project scope allows, traffic flow analysis may be extended to:</a:t>
            </a: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Identifying optimal detour routes around the intersection during periods of severe congestion or incidents.</a:t>
            </a:r>
          </a:p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Coordination with traffic lights at neighboring intersections to optimize overall traffic flow in the area.</a:t>
            </a:r>
            <a:endParaRPr lang="en-GB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463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66D4AE-FA37-3238-B77F-461C501F60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DA48119-3F87-6C35-AEF3-CF445E67FE12}"/>
              </a:ext>
            </a:extLst>
          </p:cNvPr>
          <p:cNvSpPr txBox="1">
            <a:spLocks/>
          </p:cNvSpPr>
          <p:nvPr/>
        </p:nvSpPr>
        <p:spPr>
          <a:xfrm>
            <a:off x="838200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Scope</a:t>
            </a:r>
          </a:p>
        </p:txBody>
      </p:sp>
    </p:spTree>
    <p:extLst>
      <p:ext uri="{BB962C8B-B14F-4D97-AF65-F5344CB8AC3E}">
        <p14:creationId xmlns:p14="http://schemas.microsoft.com/office/powerpoint/2010/main" val="376097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BEEC8E-E90B-AE94-86A4-F300853C08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059F6-275D-F29C-8451-99D16C80E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7B5E41-1647-4B34-B81B-D43CA3F0A8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Times New Roman"/>
                <a:cs typeface="Times New Roman"/>
              </a:rPr>
              <a:t> Rest &amp; Passing by trains </a:t>
            </a:r>
          </a:p>
          <a:p>
            <a:r>
              <a:rPr lang="en-US">
                <a:latin typeface="Times New Roman"/>
                <a:cs typeface="Times New Roman"/>
              </a:rPr>
              <a:t> Train Schedule</a:t>
            </a:r>
          </a:p>
          <a:p>
            <a:pPr>
              <a:buFont typeface="Arial"/>
            </a:pPr>
            <a:r>
              <a:rPr lang="en-US">
                <a:latin typeface="Times New Roman"/>
                <a:cs typeface="Times New Roman"/>
              </a:rPr>
              <a:t> Junction traffic</a:t>
            </a:r>
          </a:p>
          <a:p>
            <a:r>
              <a:rPr lang="en-US">
                <a:latin typeface="Times New Roman"/>
                <a:cs typeface="Times New Roman"/>
              </a:rPr>
              <a:t> Traffic light time</a:t>
            </a:r>
          </a:p>
          <a:p>
            <a:r>
              <a:rPr lang="en-US">
                <a:latin typeface="Times New Roman"/>
                <a:cs typeface="Times New Roman"/>
              </a:rPr>
              <a:t> Traffic flow</a:t>
            </a:r>
          </a:p>
          <a:p>
            <a:r>
              <a:rPr lang="en-US">
                <a:latin typeface="Times New Roman"/>
                <a:cs typeface="Times New Roman"/>
              </a:rPr>
              <a:t> Date/Time event schedule</a:t>
            </a:r>
          </a:p>
          <a:p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974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17629-D4C3-2FEA-2460-282E9D40E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Rest &amp; Passing by trains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ECD5E-F809-1D2A-0496-4D612E3F2B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Times New Roman"/>
                <a:cs typeface="Times New Roman"/>
              </a:rPr>
              <a:t> </a:t>
            </a:r>
            <a:r>
              <a:rPr lang="en-US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Train REST at </a:t>
            </a:r>
            <a:r>
              <a:rPr lang="en-US" err="1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Pra</a:t>
            </a:r>
            <a:r>
              <a:rPr lang="en-US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 Chom </a:t>
            </a:r>
            <a:r>
              <a:rPr lang="en-US" err="1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Klao</a:t>
            </a:r>
            <a:r>
              <a:rPr lang="en-US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 and/or Hua </a:t>
            </a:r>
            <a:r>
              <a:rPr lang="en-US" err="1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Takhe</a:t>
            </a:r>
            <a:r>
              <a:rPr lang="en-US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 Station (Passenger train)</a:t>
            </a:r>
          </a:p>
          <a:p>
            <a:pPr lvl="1"/>
            <a:r>
              <a:rPr lang="en-US" sz="2000">
                <a:latin typeface="Times New Roman"/>
                <a:cs typeface="Times New Roman"/>
              </a:rPr>
              <a:t>The system will estimate dwell times (1 minute including potential delays of max 30 minutes) for passenger trains resting at </a:t>
            </a:r>
            <a:r>
              <a:rPr lang="en-US" sz="2000" err="1">
                <a:latin typeface="Times New Roman"/>
                <a:cs typeface="Times New Roman"/>
              </a:rPr>
              <a:t>Pra</a:t>
            </a:r>
            <a:r>
              <a:rPr lang="en-US" sz="2000">
                <a:latin typeface="Times New Roman"/>
                <a:cs typeface="Times New Roman"/>
              </a:rPr>
              <a:t> Chom </a:t>
            </a:r>
            <a:r>
              <a:rPr lang="en-US" sz="2000" err="1">
                <a:latin typeface="Times New Roman"/>
                <a:cs typeface="Times New Roman"/>
              </a:rPr>
              <a:t>Klao</a:t>
            </a:r>
            <a:r>
              <a:rPr lang="en-US" sz="2000">
                <a:latin typeface="Times New Roman"/>
                <a:cs typeface="Times New Roman"/>
              </a:rPr>
              <a:t> and Hua </a:t>
            </a:r>
            <a:r>
              <a:rPr lang="en-US" sz="2000" err="1">
                <a:latin typeface="Times New Roman"/>
                <a:cs typeface="Times New Roman"/>
              </a:rPr>
              <a:t>Takhe</a:t>
            </a:r>
            <a:r>
              <a:rPr lang="en-US" sz="2000">
                <a:latin typeface="Times New Roman"/>
                <a:cs typeface="Times New Roman"/>
              </a:rPr>
              <a:t> station</a:t>
            </a: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>
                <a:latin typeface="Times New Roman"/>
                <a:cs typeface="Times New Roman"/>
              </a:rPr>
              <a:t>Traffic lights will be dynamically controlled to facilitate smooth traffic flow before, during, and after train stops.</a:t>
            </a:r>
          </a:p>
          <a:p>
            <a:r>
              <a:rPr lang="en-US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Train PASSING by </a:t>
            </a:r>
            <a:r>
              <a:rPr lang="en-US" err="1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Pra</a:t>
            </a:r>
            <a:r>
              <a:rPr lang="en-US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 Chom </a:t>
            </a:r>
            <a:r>
              <a:rPr lang="en-US" err="1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Klao</a:t>
            </a:r>
            <a:r>
              <a:rPr lang="en-US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 Station (Freight train)</a:t>
            </a:r>
          </a:p>
          <a:p>
            <a:pPr lvl="1"/>
            <a:r>
              <a:rPr lang="en-US" sz="2000">
                <a:latin typeface="Times New Roman"/>
                <a:cs typeface="Times New Roman"/>
              </a:rPr>
              <a:t>The model will detect freight trains passing through the station without stopping, adjusting traffic signals to minimize disruption.</a:t>
            </a:r>
            <a:endParaRPr lang="en-US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65688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5F0FAF-E9EC-379A-FB7F-4DEF3F773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08E5E-DC30-750A-1961-E287BD64B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Train 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2E8D9-FDDE-1BFE-586E-9DF5167AE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309321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Data Source:</a:t>
            </a:r>
          </a:p>
          <a:p>
            <a:pPr lvl="1"/>
            <a:r>
              <a:rPr lang="en-US" sz="2000">
                <a:latin typeface="Times New Roman"/>
                <a:cs typeface="Times New Roman"/>
              </a:rPr>
              <a:t>The project will interface with the official train timetable from </a:t>
            </a:r>
            <a:r>
              <a:rPr lang="en-US" sz="2000">
                <a:latin typeface="Times New Roman"/>
                <a:cs typeface="Times New Roman"/>
                <a:hlinkClick r:id="rId2"/>
              </a:rPr>
              <a:t>www.railway.co.th </a:t>
            </a:r>
            <a:r>
              <a:rPr lang="en-US" sz="2000">
                <a:latin typeface="Times New Roman"/>
                <a:cs typeface="Times New Roman"/>
              </a:rPr>
              <a:t>to obtain train schedule (actual arrival/depart time and passing by time) for the </a:t>
            </a:r>
            <a:r>
              <a:rPr lang="en-US" sz="2000" err="1">
                <a:latin typeface="Times New Roman"/>
                <a:cs typeface="Times New Roman"/>
              </a:rPr>
              <a:t>Pra</a:t>
            </a:r>
            <a:r>
              <a:rPr lang="en-US" sz="2000">
                <a:latin typeface="Times New Roman"/>
                <a:cs typeface="Times New Roman"/>
              </a:rPr>
              <a:t> Chom </a:t>
            </a:r>
            <a:r>
              <a:rPr lang="en-US" sz="2000" err="1">
                <a:latin typeface="Times New Roman"/>
                <a:cs typeface="Times New Roman"/>
              </a:rPr>
              <a:t>Klao</a:t>
            </a:r>
            <a:r>
              <a:rPr lang="en-US" sz="2000">
                <a:latin typeface="Times New Roman"/>
                <a:cs typeface="Times New Roman"/>
              </a:rPr>
              <a:t> and Hua </a:t>
            </a:r>
            <a:r>
              <a:rPr lang="en-US" sz="2000" err="1">
                <a:latin typeface="Times New Roman"/>
                <a:cs typeface="Times New Roman"/>
              </a:rPr>
              <a:t>Takhe</a:t>
            </a:r>
            <a:r>
              <a:rPr lang="en-US" sz="2000">
                <a:latin typeface="Times New Roman"/>
                <a:cs typeface="Times New Roman"/>
              </a:rPr>
              <a:t> station.</a:t>
            </a:r>
          </a:p>
          <a:p>
            <a:r>
              <a:rPr lang="en-US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Data Extraction and Updates:</a:t>
            </a:r>
          </a:p>
          <a:p>
            <a:pPr lvl="1"/>
            <a:r>
              <a:rPr lang="en-US" sz="2000">
                <a:latin typeface="Times New Roman"/>
                <a:cs typeface="Times New Roman"/>
              </a:rPr>
              <a:t>The system will implement a method (e.g., web scraping or API utilization, if available) to regularly extract relevant train timetable data and update the model accordingly.</a:t>
            </a:r>
          </a:p>
        </p:txBody>
      </p:sp>
    </p:spTree>
    <p:extLst>
      <p:ext uri="{BB962C8B-B14F-4D97-AF65-F5344CB8AC3E}">
        <p14:creationId xmlns:p14="http://schemas.microsoft.com/office/powerpoint/2010/main" val="34092300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62350D-AC6F-849D-A290-29F14016B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CFAF0-DDAC-F8B8-75BE-4F37B5A3E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Train 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C4C48-0400-1F6C-8F32-E89119517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022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Timetable Integration</a:t>
            </a:r>
            <a:r>
              <a:rPr lang="en-US">
                <a:latin typeface="Times New Roman"/>
                <a:cs typeface="Times New Roman"/>
              </a:rPr>
              <a:t>: 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>
                <a:latin typeface="Times New Roman"/>
                <a:cs typeface="Times New Roman"/>
              </a:rPr>
              <a:t>Arrival/Departure and Pass-By times obtained from the website will be used to dynamically adjust traffic signals. </a:t>
            </a: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>
                <a:latin typeface="Times New Roman"/>
                <a:cs typeface="Times New Roman"/>
              </a:rPr>
              <a:t>This will prioritize traffic flow adjustments in advance of train arrivals and departures, minimizing traffic disruptions.</a:t>
            </a:r>
          </a:p>
          <a:p>
            <a:r>
              <a:rPr lang="en-US">
                <a:solidFill>
                  <a:schemeClr val="accent6">
                    <a:lumMod val="50000"/>
                  </a:schemeClr>
                </a:solidFill>
                <a:latin typeface="Times New Roman"/>
                <a:cs typeface="Times New Roman"/>
              </a:rPr>
              <a:t> Delay Handling: </a:t>
            </a:r>
            <a:endParaRPr lang="en-US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>
                <a:latin typeface="Times New Roman"/>
                <a:cs typeface="Times New Roman"/>
              </a:rPr>
              <a:t>The system will incorporate a mechanism to handle potential train delays. </a:t>
            </a:r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>
                <a:solidFill>
                  <a:srgbClr val="C00000"/>
                </a:solidFill>
                <a:latin typeface="Times New Roman"/>
                <a:cs typeface="Times New Roman"/>
              </a:rPr>
              <a:t>This could include:</a:t>
            </a:r>
          </a:p>
          <a:p>
            <a:pPr lvl="2"/>
            <a:r>
              <a:rPr lang="en-US">
                <a:latin typeface="Times New Roman"/>
                <a:cs typeface="Times New Roman"/>
              </a:rPr>
              <a:t>Real-time updates: Monitoring live updates from the railway website, if available.</a:t>
            </a:r>
          </a:p>
          <a:p>
            <a:pPr lvl="2"/>
            <a:r>
              <a:rPr lang="en-US">
                <a:latin typeface="Times New Roman"/>
                <a:cs typeface="Times New Roman"/>
              </a:rPr>
              <a:t>Delay Tolerance: Building in a buffer time to account for common delays.</a:t>
            </a:r>
          </a:p>
        </p:txBody>
      </p:sp>
    </p:spTree>
    <p:extLst>
      <p:ext uri="{BB962C8B-B14F-4D97-AF65-F5344CB8AC3E}">
        <p14:creationId xmlns:p14="http://schemas.microsoft.com/office/powerpoint/2010/main" val="1032101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2443</Words>
  <Application>Microsoft Office PowerPoint</Application>
  <PresentationFormat>Widescreen</PresentationFormat>
  <Paragraphs>318</Paragraphs>
  <Slides>44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1" baseType="lpstr">
      <vt:lpstr>Arial</vt:lpstr>
      <vt:lpstr>Calibri</vt:lpstr>
      <vt:lpstr>Calibri Light</vt:lpstr>
      <vt:lpstr>Courier New</vt:lpstr>
      <vt:lpstr>Courier New,monospace</vt:lpstr>
      <vt:lpstr>Times New Roman</vt:lpstr>
      <vt:lpstr>Office Theme</vt:lpstr>
      <vt:lpstr>Proposal paper</vt:lpstr>
      <vt:lpstr>Problem</vt:lpstr>
      <vt:lpstr>Problem</vt:lpstr>
      <vt:lpstr>Problem</vt:lpstr>
      <vt:lpstr>PowerPoint Presentation</vt:lpstr>
      <vt:lpstr>Scope</vt:lpstr>
      <vt:lpstr>Rest &amp; Passing by trains </vt:lpstr>
      <vt:lpstr>Train Schedule</vt:lpstr>
      <vt:lpstr>Train Schedule</vt:lpstr>
      <vt:lpstr>Junction traffic</vt:lpstr>
      <vt:lpstr>Junction traffic</vt:lpstr>
      <vt:lpstr>Junction traffic</vt:lpstr>
      <vt:lpstr>Junction traffic</vt:lpstr>
      <vt:lpstr>Traffic light time</vt:lpstr>
      <vt:lpstr>Traffic light time</vt:lpstr>
      <vt:lpstr>Traffic flow</vt:lpstr>
      <vt:lpstr>Traffic flow</vt:lpstr>
      <vt:lpstr>Date/Time event schedule</vt:lpstr>
      <vt:lpstr>PowerPoint Presentation</vt:lpstr>
      <vt:lpstr>Objective</vt:lpstr>
      <vt:lpstr>Past five to six years of recent research paper</vt:lpstr>
      <vt:lpstr>PowerPoint Presentation</vt:lpstr>
      <vt:lpstr>PowerPoint Presentation</vt:lpstr>
      <vt:lpstr>PowerPoint Presentation</vt:lpstr>
      <vt:lpstr>Dataset – Passenger/Freight train Data</vt:lpstr>
      <vt:lpstr>Dataset – Passenger/Freight train Data</vt:lpstr>
      <vt:lpstr>Dataset – Traffic &amp; Environmental data </vt:lpstr>
      <vt:lpstr>Architecture</vt:lpstr>
      <vt:lpstr>Result Evaluation – Simulation test</vt:lpstr>
      <vt:lpstr>Possible registration </vt:lpstr>
      <vt:lpstr>PowerPoint Presentation</vt:lpstr>
      <vt:lpstr>CPS AIPE 2024 : CPS--2024 2nd International Conference on Artificial Intelligence and Power Engineering </vt:lpstr>
      <vt:lpstr>IEEE WAIE 2024 : IEEE--2024 6th International Workshop on Artificial Intelligence and Education </vt:lpstr>
      <vt:lpstr>CCVPR 2024 : 2024 International Joint Conference on Computer Vision and Pattern Recognition</vt:lpstr>
      <vt:lpstr>MIWAI 2024 : 17th Multi-Disciplinary International Conference on Artificial Intelligence </vt:lpstr>
      <vt:lpstr>BUGET/REQUIREMENTS</vt:lpstr>
      <vt:lpstr>Paper registration (AIPE2024)</vt:lpstr>
      <vt:lpstr>Plane Ticket (estimation case)</vt:lpstr>
      <vt:lpstr>Train ticket</vt:lpstr>
      <vt:lpstr>Accommodation</vt:lpstr>
      <vt:lpstr>PC</vt:lpstr>
      <vt:lpstr>PowerPoint Presentation</vt:lpstr>
      <vt:lpstr>PowerPoint Presentation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Sippaphat Pitiwan</dc:creator>
  <cp:lastModifiedBy>Pyae Htoo Khant</cp:lastModifiedBy>
  <cp:revision>11</cp:revision>
  <dcterms:created xsi:type="dcterms:W3CDTF">2024-02-05T15:13:43Z</dcterms:created>
  <dcterms:modified xsi:type="dcterms:W3CDTF">2024-08-06T07:52:15Z</dcterms:modified>
</cp:coreProperties>
</file>

<file path=docProps/thumbnail.jpeg>
</file>